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8" r:id="rId5"/>
    <p:sldId id="269" r:id="rId6"/>
    <p:sldId id="270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CC"/>
    <a:srgbClr val="FFCC99"/>
    <a:srgbClr val="FFE699"/>
    <a:srgbClr val="FFF2CC"/>
    <a:srgbClr val="8EDEC9"/>
    <a:srgbClr val="8EEEE3"/>
    <a:srgbClr val="C4EEE3"/>
    <a:srgbClr val="DAE3F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9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>
            <a:extLst>
              <a:ext uri="{FF2B5EF4-FFF2-40B4-BE49-F238E27FC236}">
                <a16:creationId xmlns:a16="http://schemas.microsoft.com/office/drawing/2014/main" id="{44329252-507B-4779-8F39-7F812B0FA2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8504998E-7B52-4EA5-AC67-6A0607FFD7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F7222-E805-40A9-BFC4-55AC40484570}" type="datetimeFigureOut">
              <a:rPr lang="th-TH" smtClean="0"/>
              <a:t>14/06/66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C6672B8E-99AB-4F89-800C-FBE6A83309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D13C6F7B-6E24-4397-BE96-373BD64E37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6A44E-574C-4F26-BD4B-2340B00B381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8072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AD82E-D1FA-429E-A373-FF1F34A6FF78}" type="datetimeFigureOut">
              <a:rPr lang="th-TH" smtClean="0"/>
              <a:t>14/06/66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FA367-14D6-4CB5-B891-ACA1D4091F8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23897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B20E21B-6108-488B-B934-17B9C1236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3D8784AE-6758-449B-B7D9-7BCBAB282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8EF0B40-EA1B-48D0-87C3-EFA99223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33AF7E6-784E-4678-8BB8-9CC793A83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AEBEC3B-7923-4BA5-8348-5A649F46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5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80FB414-3440-417A-A2BD-D6604BAEC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441E009-C3C0-48E9-99F3-341D6BF43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E12786B-5707-4EAB-B2DE-05CA1732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74770EF-41CC-4611-BC5A-7ADD5E4AB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C9933F8-78A4-483E-8047-B5D7DC0A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7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455875F9-0F82-4A2B-BCB1-4093B21F1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E383559-5A87-4CD0-A79D-43C43544A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247E64D-D976-4691-A042-EE96961D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B5FF327-A15D-4310-8CEA-91539189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DE4FB32-3A82-4FE9-815E-1D63DDA49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7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EEB958-4BAC-4086-80F1-A3D30040D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BD128C1-FC60-4311-8523-52A612385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C2DB7CE-9E66-4B45-B355-9A10A7DA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0AF8A4A-B00B-4C52-8808-E0A0BBBF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F83FF4F-82CD-44F0-B5A0-CAEDAD68E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8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BF0B6BE-1519-4270-9BA5-15C6B36F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88F4950-A13C-4AED-9E0F-6D766306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EEA048E-A2F0-46A6-A4F0-56A5A042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CE60664-6BB5-4D40-BB15-4D80DB7EE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1ECF427-A1A3-4C00-84FD-EC43739C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80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2D09481-79D3-4619-864B-B2C4CF1D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4E53667-3817-42E2-B570-59D24A385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EE0696E-12DC-41EF-931D-0250A9960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90E2028-3203-43E6-A60D-34777C59E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E943FED-EE92-4F64-8233-917D4B8B4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84CEAAD-71E3-47ED-A026-FF3E39ACE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3F0D912-612D-49CF-8E92-71FEA5B6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6327CC6-4E48-4600-9107-7ACCBC13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24D01D84-ED44-4CF4-9881-AECCBEAAD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920BD362-6A3A-45D9-A64C-5642118A2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A4DE3971-5B64-49F0-9BAC-4D9E033A4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8C41886-98EE-4E96-9133-AD3EDEEF8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21525BDC-261D-4FA6-8FF4-8F3F278EE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E0BB94D1-0668-4480-9554-A2409930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5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8BDC9B9-1C99-42B0-9985-A88BE2E5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9D9DA79-979A-4DDC-B653-75CE4B09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7C53BDEA-2CC2-4A7C-92EF-220BE7C5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772C1FAE-4E99-4DF9-91C7-A2BDD5D3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4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809BDE8E-A25B-4EAF-8FC2-1E60850A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2C6E24C3-EABF-421B-B0FE-50D9BB2B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89C489A-05C8-4C78-8885-41C450640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7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C4D226F-5CFA-4CC3-A80B-14A90485A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9544CE0-B406-49B2-8AE3-CDB9B2DA2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7135B2D-8F86-4CDD-82E7-3BB83945B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B468F2AB-4B57-4DFD-8148-8CBA7B22C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A8F35CB-CA61-4F7C-930B-D257AE1B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96806CE-42B2-4C63-84B8-52E506D35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3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7FB0CE6-2B26-4BBA-9E7A-A430B2313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802C27CB-CD40-4770-AEF8-5F6426162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7F3D93B8-A5B3-47A2-9C1D-3BD6C614E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4177F75-BE9D-4CB1-87B6-469615EC7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E3EFC3C-85E6-4807-AC58-35FA79D2D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4071A6C-0993-4995-BF17-3E17C4A3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4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A93FC9E6-924B-47AA-9ED5-E063D50E7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F9C3649-3B73-47AA-9AF0-88F638D53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A761632-5C5D-43CB-A3B8-121ED3589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9C6B-5826-4E2E-BA74-EB90B1AE5CEB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DD39352-9777-446B-86F2-EB2210892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05E44B9-055C-406E-8EDD-04CBCD1B4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1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8DF27846-BC35-447B-A38C-3AD5E26D7F1E}"/>
              </a:ext>
            </a:extLst>
          </p:cNvPr>
          <p:cNvSpPr/>
          <p:nvPr/>
        </p:nvSpPr>
        <p:spPr>
          <a:xfrm>
            <a:off x="-12317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66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072E5F9-5448-424C-BC8D-BB48ABF6BEC9}"/>
              </a:ext>
            </a:extLst>
          </p:cNvPr>
          <p:cNvSpPr/>
          <p:nvPr/>
        </p:nvSpPr>
        <p:spPr>
          <a:xfrm>
            <a:off x="4975096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67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11E2D0B-1B99-4BE7-A6EC-D21AEB474C98}"/>
              </a:ext>
            </a:extLst>
          </p:cNvPr>
          <p:cNvSpPr/>
          <p:nvPr/>
        </p:nvSpPr>
        <p:spPr>
          <a:xfrm>
            <a:off x="5985393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69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A5028D3-9A2E-4E95-B7CF-A2D53E0761DD}"/>
              </a:ext>
            </a:extLst>
          </p:cNvPr>
          <p:cNvSpPr/>
          <p:nvPr/>
        </p:nvSpPr>
        <p:spPr>
          <a:xfrm>
            <a:off x="8039082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6A03A92-F0FE-4ECF-B6D7-E32D6163F0F1}"/>
              </a:ext>
            </a:extLst>
          </p:cNvPr>
          <p:cNvSpPr/>
          <p:nvPr/>
        </p:nvSpPr>
        <p:spPr>
          <a:xfrm>
            <a:off x="10488577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71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84685D-8B8A-43AA-B3B0-32327318FE9D}"/>
              </a:ext>
            </a:extLst>
          </p:cNvPr>
          <p:cNvSpPr/>
          <p:nvPr/>
        </p:nvSpPr>
        <p:spPr>
          <a:xfrm>
            <a:off x="1034167" y="240931"/>
            <a:ext cx="8835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โครงการ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BCCBEC-5C35-479B-9264-454C6502B7B0}"/>
              </a:ext>
            </a:extLst>
          </p:cNvPr>
          <p:cNvSpPr/>
          <p:nvPr/>
        </p:nvSpPr>
        <p:spPr>
          <a:xfrm>
            <a:off x="1906539" y="19237"/>
            <a:ext cx="4297656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ระบุชื่อโครงการ.....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033AE7-B873-4638-A408-595323099B18}"/>
              </a:ext>
            </a:extLst>
          </p:cNvPr>
          <p:cNvSpPr/>
          <p:nvPr/>
        </p:nvSpPr>
        <p:spPr>
          <a:xfrm>
            <a:off x="127786" y="2010985"/>
            <a:ext cx="2268954" cy="1477328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Input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หรือปัจจัยนำเข้า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ปัจจัยนำเข้าซึ่งเป็นปัจจัยที่ขับเคลื่อนให้งานวิจัยดำเนินการสำเร็จและสร้างผลประทบต่อสังคม ส่วนใหญ่ประกอบด้วย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140222-82D7-484E-994E-75943220BA59}"/>
              </a:ext>
            </a:extLst>
          </p:cNvPr>
          <p:cNvSpPr/>
          <p:nvPr/>
        </p:nvSpPr>
        <p:spPr>
          <a:xfrm>
            <a:off x="127784" y="3655677"/>
            <a:ext cx="2258195" cy="369332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งบประมาณการวิจัย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118524-174A-47FD-AA81-49A4EDA4F200}"/>
              </a:ext>
            </a:extLst>
          </p:cNvPr>
          <p:cNvSpPr/>
          <p:nvPr/>
        </p:nvSpPr>
        <p:spPr>
          <a:xfrm>
            <a:off x="127783" y="4205012"/>
            <a:ext cx="2258195" cy="369332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บุคลากร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นักวิจัย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E68C4C-5440-481F-B498-EC7DA4625760}"/>
              </a:ext>
            </a:extLst>
          </p:cNvPr>
          <p:cNvSpPr/>
          <p:nvPr/>
        </p:nvSpPr>
        <p:spPr>
          <a:xfrm>
            <a:off x="127783" y="4740053"/>
            <a:ext cx="2258195" cy="1200329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องค์ความรู้เดิม หรือผลการศึกษา (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Output)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จากโครงการวิจัยก่อนหน้านี้ ที่ใช้ต่อยอดในการวิจัย (หากมี)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6F2AC8-570E-4712-A096-D921D50609AA}"/>
              </a:ext>
            </a:extLst>
          </p:cNvPr>
          <p:cNvSpPr/>
          <p:nvPr/>
        </p:nvSpPr>
        <p:spPr>
          <a:xfrm>
            <a:off x="2810949" y="2010712"/>
            <a:ext cx="2268954" cy="2308324"/>
          </a:xfrm>
          <a:prstGeom prst="rect">
            <a:avLst/>
          </a:prstGeom>
          <a:solidFill>
            <a:srgbClr val="C4EEE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Output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ผลผลิต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ผลที่เกิดขึ้นสิ่งแรกและชัดเจนที่สุดจากโครงการวิจัย โดยตอบวัตถุประสงค์การศึกษาที่ตั้งไว้ เช่น สายพันธุ์พืชชนิดใหม่ ตำรับยา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อาหาร นวัตกรรม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 แนวทาง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นโยบายเพื่อการจัดการ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Capacity building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Copyrights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เป็นต้น 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E52C75-78DE-485E-A1E7-E33155062A3B}"/>
              </a:ext>
            </a:extLst>
          </p:cNvPr>
          <p:cNvSpPr/>
          <p:nvPr/>
        </p:nvSpPr>
        <p:spPr>
          <a:xfrm>
            <a:off x="6408920" y="-3972"/>
            <a:ext cx="3133743" cy="95410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Outcome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ผลลัพธ์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 คือ ผลจากการนำผลผลิตจากงานวิจัยไปใช้ประโยชน์โดยกลุ่มเป้าหมาย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ทำให้มีการเปลี่ยนแปลง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Change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พฤติกรรม การยอมรับด้านความรู้ ทัศนคติ และทักษะ </a:t>
            </a:r>
            <a:r>
              <a:rPr lang="th-TH" sz="1400" dirty="0">
                <a:solidFill>
                  <a:srgbClr val="C00000"/>
                </a:solidFill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(ตัดออกเมื่อใช้จริง)</a:t>
            </a:r>
            <a:endParaRPr lang="en-US" sz="1400" dirty="0">
              <a:solidFill>
                <a:srgbClr val="C00000"/>
              </a:solidFill>
              <a:highlight>
                <a:srgbClr val="FFFF00"/>
              </a:highligh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3878FD-1305-47C1-84D1-D3CA8C77D89E}"/>
              </a:ext>
            </a:extLst>
          </p:cNvPr>
          <p:cNvSpPr/>
          <p:nvPr/>
        </p:nvSpPr>
        <p:spPr>
          <a:xfrm>
            <a:off x="5383276" y="2010712"/>
            <a:ext cx="1802615" cy="1384995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ผู้ใช้ประโยชน์จากผลผลิตของงานวิจัย งานวิจัยที่เกิดผลลัพธ์ ที่สำคัญต้องมีผู้ใช้ประโยชน์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(User)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มีการยอมรับ 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Adoption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หรือการนำไปใช้ในหลายระดับ เช่น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AE55868-6239-4AB8-9CC0-AE6CD3747AB4}"/>
              </a:ext>
            </a:extLst>
          </p:cNvPr>
          <p:cNvSpPr/>
          <p:nvPr/>
        </p:nvSpPr>
        <p:spPr>
          <a:xfrm>
            <a:off x="5383273" y="3451720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1400" baseline="300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ผู้ใช้คนแรก 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774CF-2F86-4A65-84C8-5C5F4F4FA9B1}"/>
              </a:ext>
            </a:extLst>
          </p:cNvPr>
          <p:cNvSpPr/>
          <p:nvPr/>
        </p:nvSpPr>
        <p:spPr>
          <a:xfrm>
            <a:off x="5383272" y="3908300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2nd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ผู้ใช้คนถัดไป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2C29CF-5580-4459-95CB-9CB96E647F3B}"/>
              </a:ext>
            </a:extLst>
          </p:cNvPr>
          <p:cNvSpPr/>
          <p:nvPr/>
        </p:nvSpPr>
        <p:spPr>
          <a:xfrm>
            <a:off x="5383271" y="4320197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Final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ผู้ใช้คนสุดท้าย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D39000-EAA5-41D7-8C20-86E194C62831}"/>
              </a:ext>
            </a:extLst>
          </p:cNvPr>
          <p:cNvSpPr/>
          <p:nvPr/>
        </p:nvSpPr>
        <p:spPr>
          <a:xfrm>
            <a:off x="5383270" y="4732172"/>
            <a:ext cx="1802615" cy="1169551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ผู้ใช้ประโยชน์อาจมีแค่กลุ่มเดียวหรือมากกว่า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กลุ่มก็ได้ ซึ่งขึ้นอยู่กับงานวิจัยสามารถสร้างความยอมรับให้แก่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ได้กี่กลุ่ม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9088BA-BFD8-497C-9255-74076FCF8270}"/>
              </a:ext>
            </a:extLst>
          </p:cNvPr>
          <p:cNvSpPr/>
          <p:nvPr/>
        </p:nvSpPr>
        <p:spPr>
          <a:xfrm>
            <a:off x="7365109" y="3066999"/>
            <a:ext cx="1907406" cy="1384995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เมื่อผู้ใช้ประโยชน์จากงานวิจัยนำงานวิจัยไปใช้ประโยชน์อย่างกว้างขวางในเชิงพาณิชย์ สามารถสร้างรายได้สุทธิเพิ่มขึ้นจนทำให้เกิดการเปลี่ยนแปลงในระดับรายได้สุทธิ และคุณภาพชีวิตที่ดีขึ้น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747542D-7D80-40D0-B01D-E97368B9C0FC}"/>
              </a:ext>
            </a:extLst>
          </p:cNvPr>
          <p:cNvSpPr/>
          <p:nvPr/>
        </p:nvSpPr>
        <p:spPr>
          <a:xfrm>
            <a:off x="9507424" y="2036245"/>
            <a:ext cx="2556789" cy="32932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 (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Impact)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คือ การเปลี่ยนแปลงจากผลลัพธ์ในวงกว้าง</a:t>
            </a:r>
          </a:p>
          <a:p>
            <a:pPr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โดยทั่วไปสามารถกำหนดผลกระทบออกเป็น 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ประเภทได้แก่ 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ผลกระทบทางเศรษฐกิจ 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ผลกระทบทางสังคม และ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ผลกระทบทางสิ่งแวดล้อม </a:t>
            </a:r>
          </a:p>
          <a:p>
            <a:pPr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ซึ่งขึ้นอยู่กับลักษณะของงานวิจัย สามารถก่อให้เกิดผลกระทบเพียง 1 หรือ 2 ปรเภท ไม่จำเป็นต้องเกิดผลกระทบครบทั้ง 3 ประเภท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พิจารณาได้ทั้งผลกระทบทางตรงและทางอ้อม ที่เป็นเชิงบวกและเชิงลบ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EEE89C-30B3-459E-9247-6EC42F0F5CF4}"/>
              </a:ext>
            </a:extLst>
          </p:cNvPr>
          <p:cNvSpPr/>
          <p:nvPr/>
        </p:nvSpPr>
        <p:spPr>
          <a:xfrm>
            <a:off x="127783" y="6193919"/>
            <a:ext cx="11191246" cy="33855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กำหนดช่วงเวลาของงานวิจัยตั้งแต่เริ่มต้นจนถึงช่วงเวลาที่คาดว่าเกิดผลกระทบ (กรณี 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Ex-ante)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ถึงช่วงเวลาที่พิจารณาศึกษาผลกระทบที่เกิดขึ้นจริงหลังจากโครงการเสร็จสิ้น (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ex-post) </a:t>
            </a:r>
            <a:r>
              <a:rPr lang="th-TH" sz="1600" dirty="0">
                <a:solidFill>
                  <a:srgbClr val="C00000"/>
                </a:solidFill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(ตัดออกเมื่อใช้จริง)</a:t>
            </a:r>
            <a:endParaRPr lang="en-US" sz="16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ECD6B1-C61B-4882-8E05-B1EF46001D2E}"/>
              </a:ext>
            </a:extLst>
          </p:cNvPr>
          <p:cNvSpPr/>
          <p:nvPr/>
        </p:nvSpPr>
        <p:spPr>
          <a:xfrm>
            <a:off x="7365109" y="2026047"/>
            <a:ext cx="1919467" cy="95410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การพิจารณาระดับความเปลี่ยนแปลง 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Change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สามารถพิจารณาการใช้ประโยชน์จากผลผลิตแยกตาม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แต่ละประเภท</a:t>
            </a:r>
          </a:p>
        </p:txBody>
      </p:sp>
      <p:sp>
        <p:nvSpPr>
          <p:cNvPr id="27" name="Flowchart: Off-page Connector 26">
            <a:extLst>
              <a:ext uri="{FF2B5EF4-FFF2-40B4-BE49-F238E27FC236}">
                <a16:creationId xmlns:a16="http://schemas.microsoft.com/office/drawing/2014/main" id="{88D789E5-C0F5-417B-B95E-2F6DE25E5301}"/>
              </a:ext>
            </a:extLst>
          </p:cNvPr>
          <p:cNvSpPr/>
          <p:nvPr/>
        </p:nvSpPr>
        <p:spPr>
          <a:xfrm rot="16200000">
            <a:off x="976390" y="110655"/>
            <a:ext cx="883885" cy="2683168"/>
          </a:xfrm>
          <a:prstGeom prst="flowChartOffpageConnector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" name="Flowchart: Off-page Connector 29">
            <a:extLst>
              <a:ext uri="{FF2B5EF4-FFF2-40B4-BE49-F238E27FC236}">
                <a16:creationId xmlns:a16="http://schemas.microsoft.com/office/drawing/2014/main" id="{CBB3B091-9D73-41D3-8E33-97A035941E70}"/>
              </a:ext>
            </a:extLst>
          </p:cNvPr>
          <p:cNvSpPr/>
          <p:nvPr/>
        </p:nvSpPr>
        <p:spPr>
          <a:xfrm rot="16200000">
            <a:off x="10450119" y="72320"/>
            <a:ext cx="883885" cy="2663335"/>
          </a:xfrm>
          <a:prstGeom prst="flowChartOffpageConnector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2" name="Flowchart: Off-page Connector 31">
            <a:extLst>
              <a:ext uri="{FF2B5EF4-FFF2-40B4-BE49-F238E27FC236}">
                <a16:creationId xmlns:a16="http://schemas.microsoft.com/office/drawing/2014/main" id="{8339BC16-9B5B-4399-AEBF-4AAB0E4A8620}"/>
              </a:ext>
            </a:extLst>
          </p:cNvPr>
          <p:cNvSpPr/>
          <p:nvPr/>
        </p:nvSpPr>
        <p:spPr>
          <a:xfrm rot="16200000">
            <a:off x="3638231" y="155664"/>
            <a:ext cx="883885" cy="2538450"/>
          </a:xfrm>
          <a:prstGeom prst="flowChartOffpageConnector">
            <a:avLst/>
          </a:prstGeom>
          <a:solidFill>
            <a:srgbClr val="8EDEC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Flowchart: Off-page Connector 32">
            <a:extLst>
              <a:ext uri="{FF2B5EF4-FFF2-40B4-BE49-F238E27FC236}">
                <a16:creationId xmlns:a16="http://schemas.microsoft.com/office/drawing/2014/main" id="{B65DFDC7-4F0E-4233-B9EB-D3F010502372}"/>
              </a:ext>
            </a:extLst>
          </p:cNvPr>
          <p:cNvSpPr/>
          <p:nvPr/>
        </p:nvSpPr>
        <p:spPr>
          <a:xfrm rot="16200000">
            <a:off x="7037500" y="-668367"/>
            <a:ext cx="883885" cy="4158026"/>
          </a:xfrm>
          <a:prstGeom prst="flowChartOffpageConnector">
            <a:avLst/>
          </a:prstGeom>
          <a:solidFill>
            <a:srgbClr val="FFE69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FA89C-43B5-4D50-B721-45FD52CDE550}"/>
              </a:ext>
            </a:extLst>
          </p:cNvPr>
          <p:cNvSpPr txBox="1"/>
          <p:nvPr/>
        </p:nvSpPr>
        <p:spPr>
          <a:xfrm>
            <a:off x="272641" y="1194299"/>
            <a:ext cx="2291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ปัจจัยนำเข้า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Input)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A8830B-223B-4621-A68A-21E7B3DD43F1}"/>
              </a:ext>
            </a:extLst>
          </p:cNvPr>
          <p:cNvSpPr txBox="1"/>
          <p:nvPr/>
        </p:nvSpPr>
        <p:spPr>
          <a:xfrm>
            <a:off x="3081528" y="1168547"/>
            <a:ext cx="17556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ผลผลิต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Output)</a:t>
            </a:r>
          </a:p>
          <a:p>
            <a:endParaRPr lang="th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56444-B241-49C6-B859-9BF00F96C512}"/>
              </a:ext>
            </a:extLst>
          </p:cNvPr>
          <p:cNvSpPr txBox="1"/>
          <p:nvPr/>
        </p:nvSpPr>
        <p:spPr>
          <a:xfrm>
            <a:off x="5846907" y="1147738"/>
            <a:ext cx="26896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(Outcome)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7C725-DCBE-4B5D-95FD-907398D6D070}"/>
              </a:ext>
            </a:extLst>
          </p:cNvPr>
          <p:cNvSpPr txBox="1"/>
          <p:nvPr/>
        </p:nvSpPr>
        <p:spPr>
          <a:xfrm>
            <a:off x="9884664" y="1155518"/>
            <a:ext cx="21795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Impact)</a:t>
            </a:r>
          </a:p>
          <a:p>
            <a:endParaRPr lang="th-TH" dirty="0"/>
          </a:p>
        </p:txBody>
      </p:sp>
      <p:grpSp>
        <p:nvGrpSpPr>
          <p:cNvPr id="34" name="กลุ่ม 40">
            <a:extLst>
              <a:ext uri="{FF2B5EF4-FFF2-40B4-BE49-F238E27FC236}">
                <a16:creationId xmlns:a16="http://schemas.microsoft.com/office/drawing/2014/main" id="{1757ACB7-CBA2-48E9-8D11-5BC281653345}"/>
              </a:ext>
            </a:extLst>
          </p:cNvPr>
          <p:cNvGrpSpPr/>
          <p:nvPr/>
        </p:nvGrpSpPr>
        <p:grpSpPr>
          <a:xfrm>
            <a:off x="76748" y="27412"/>
            <a:ext cx="940727" cy="920173"/>
            <a:chOff x="591413" y="1762633"/>
            <a:chExt cx="1365711" cy="1365711"/>
          </a:xfrm>
        </p:grpSpPr>
        <p:sp>
          <p:nvSpPr>
            <p:cNvPr id="35" name="วงรี 41">
              <a:extLst>
                <a:ext uri="{FF2B5EF4-FFF2-40B4-BE49-F238E27FC236}">
                  <a16:creationId xmlns:a16="http://schemas.microsoft.com/office/drawing/2014/main" id="{B151538A-3C1D-485A-A556-DD9C2D0F4667}"/>
                </a:ext>
              </a:extLst>
            </p:cNvPr>
            <p:cNvSpPr/>
            <p:nvPr/>
          </p:nvSpPr>
          <p:spPr>
            <a:xfrm>
              <a:off x="591413" y="1762633"/>
              <a:ext cx="1365711" cy="1365711"/>
            </a:xfrm>
            <a:prstGeom prst="ellipse">
              <a:avLst/>
            </a:prstGeom>
            <a:effectLst>
              <a:outerShdw blurRad="57150" dist="19050" dir="5400000" algn="ctr" rotWithShape="0">
                <a:srgbClr val="000000">
                  <a:alpha val="63000"/>
                </a:srgbClr>
              </a:outerShdw>
              <a:softEdge rad="31750"/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6" name="วงรี 42">
              <a:extLst>
                <a:ext uri="{FF2B5EF4-FFF2-40B4-BE49-F238E27FC236}">
                  <a16:creationId xmlns:a16="http://schemas.microsoft.com/office/drawing/2014/main" id="{A36B331A-7780-418E-8C70-7D99C9E90E44}"/>
                </a:ext>
              </a:extLst>
            </p:cNvPr>
            <p:cNvSpPr/>
            <p:nvPr/>
          </p:nvSpPr>
          <p:spPr>
            <a:xfrm>
              <a:off x="767406" y="1939529"/>
              <a:ext cx="1013723" cy="99398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pic>
          <p:nvPicPr>
            <p:cNvPr id="37" name="Picture 13">
              <a:extLst>
                <a:ext uri="{FF2B5EF4-FFF2-40B4-BE49-F238E27FC236}">
                  <a16:creationId xmlns:a16="http://schemas.microsoft.com/office/drawing/2014/main" id="{B0043090-FFA8-4E16-983C-6EBC221DC6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638" y="2002004"/>
              <a:ext cx="868274" cy="917579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E4003123-3CFA-4311-8DA2-E5F5935E868D}"/>
              </a:ext>
            </a:extLst>
          </p:cNvPr>
          <p:cNvSpPr txBox="1"/>
          <p:nvPr/>
        </p:nvSpPr>
        <p:spPr>
          <a:xfrm>
            <a:off x="9785066" y="179376"/>
            <a:ext cx="2208959" cy="523220"/>
          </a:xfrm>
          <a:prstGeom prst="rect">
            <a:avLst/>
          </a:prstGeom>
          <a:noFill/>
          <a:ln w="34925">
            <a:solidFill>
              <a:schemeClr val="tx2">
                <a:lumMod val="75000"/>
              </a:schemeClr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Impact Pathway</a:t>
            </a:r>
            <a:endParaRPr lang="th-TH" sz="2800" b="1" dirty="0">
              <a:solidFill>
                <a:schemeClr val="accent6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3009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6BCE77B-47F6-A35C-22C5-6525092BE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056" y="947265"/>
            <a:ext cx="9922213" cy="5736417"/>
          </a:xfrm>
          <a:prstGeom prst="rect">
            <a:avLst/>
          </a:prstGeom>
        </p:spPr>
      </p:pic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9B9FEE3A-1FD9-2132-28C2-D83F380440FC}"/>
              </a:ext>
            </a:extLst>
          </p:cNvPr>
          <p:cNvSpPr txBox="1"/>
          <p:nvPr/>
        </p:nvSpPr>
        <p:spPr>
          <a:xfrm>
            <a:off x="233464" y="329958"/>
            <a:ext cx="1806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คำอธิบาย </a:t>
            </a:r>
            <a:r>
              <a:rPr lang="en-US" sz="2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TRL 1-9</a:t>
            </a:r>
          </a:p>
        </p:txBody>
      </p:sp>
    </p:spTree>
    <p:extLst>
      <p:ext uri="{BB962C8B-B14F-4D97-AF65-F5344CB8AC3E}">
        <p14:creationId xmlns:p14="http://schemas.microsoft.com/office/powerpoint/2010/main" val="3262502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BF31A2F6-5D17-9884-32BE-58B25FC3B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110" y="135572"/>
            <a:ext cx="5859780" cy="6586855"/>
          </a:xfrm>
          <a:prstGeom prst="rect">
            <a:avLst/>
          </a:prstGeom>
        </p:spPr>
      </p:pic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704C0466-C79A-371C-81E0-471BFF6638B8}"/>
              </a:ext>
            </a:extLst>
          </p:cNvPr>
          <p:cNvSpPr txBox="1"/>
          <p:nvPr/>
        </p:nvSpPr>
        <p:spPr>
          <a:xfrm>
            <a:off x="311285" y="379379"/>
            <a:ext cx="1789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คำอธิบาย </a:t>
            </a:r>
            <a:r>
              <a:rPr lang="en-US" sz="2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SRL 1-9</a:t>
            </a:r>
          </a:p>
        </p:txBody>
      </p:sp>
    </p:spTree>
    <p:extLst>
      <p:ext uri="{BB962C8B-B14F-4D97-AF65-F5344CB8AC3E}">
        <p14:creationId xmlns:p14="http://schemas.microsoft.com/office/powerpoint/2010/main" val="316791385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C44861D52C78BA408B421A59C85FBE0B" ma:contentTypeVersion="13" ma:contentTypeDescription="สร้างเอกสารใหม่" ma:contentTypeScope="" ma:versionID="33f000b374d13847cf807b65b38b1800">
  <xsd:schema xmlns:xsd="http://www.w3.org/2001/XMLSchema" xmlns:xs="http://www.w3.org/2001/XMLSchema" xmlns:p="http://schemas.microsoft.com/office/2006/metadata/properties" xmlns:ns2="abcb3ba4-ebf5-44f9-b059-6e113c93a9ae" xmlns:ns3="2e23d928-011f-4edd-8073-14a50f154886" targetNamespace="http://schemas.microsoft.com/office/2006/metadata/properties" ma:root="true" ma:fieldsID="00777643694a492eff5e0a191212eb25" ns2:_="" ns3:_="">
    <xsd:import namespace="abcb3ba4-ebf5-44f9-b059-6e113c93a9ae"/>
    <xsd:import namespace="2e23d928-011f-4edd-8073-14a50f1548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cb3ba4-ebf5-44f9-b059-6e113c93a9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3d928-011f-4edd-8073-14a50f15488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2EBF96-8F71-40F7-8D15-A013669720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B3D754-2CFC-41AE-9DD6-0269C221BAF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CF780F-F052-4049-9699-E8C46B4350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cb3ba4-ebf5-44f9-b059-6e113c93a9ae"/>
    <ds:schemaRef ds:uri="2e23d928-011f-4edd-8073-14a50f154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2687</TotalTime>
  <Words>440</Words>
  <Application>Microsoft Office PowerPoint</Application>
  <PresentationFormat>แบบจอกว้าง</PresentationFormat>
  <Paragraphs>36</Paragraphs>
  <Slides>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TH SarabunPSK</vt:lpstr>
      <vt:lpstr>ธีมของ Office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Mahunnop Fakkao</dc:creator>
  <cp:lastModifiedBy>user</cp:lastModifiedBy>
  <cp:revision>168</cp:revision>
  <cp:lastPrinted>2020-07-16T08:33:12Z</cp:lastPrinted>
  <dcterms:created xsi:type="dcterms:W3CDTF">2020-06-24T14:42:59Z</dcterms:created>
  <dcterms:modified xsi:type="dcterms:W3CDTF">2023-06-14T09:46:06Z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0x010100C44861D52C78BA408B421A59C85FBE0B</vt:lpwstr>
  </property>
</Properties>
</file>