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44" autoAdjust="0"/>
  </p:normalViewPr>
  <p:slideViewPr>
    <p:cSldViewPr>
      <p:cViewPr varScale="1">
        <p:scale>
          <a:sx n="70" d="100"/>
          <a:sy n="70" d="100"/>
        </p:scale>
        <p:origin x="714" y="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AE8BBA-0D76-4B49-9E40-D5865FD4A763}" type="doc">
      <dgm:prSet loTypeId="urn:microsoft.com/office/officeart/2005/8/layout/default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14F7E4A5-C572-4E9F-8888-BA201065AA32}">
      <dgm:prSet phldrT="[ข้อความ]"/>
      <dgm:spPr/>
      <dgm:t>
        <a:bodyPr/>
        <a:lstStyle/>
        <a:p>
          <a:r>
            <a:rPr lang="en-US" dirty="0" smtClean="0"/>
            <a:t>Demand site</a:t>
          </a:r>
          <a:endParaRPr lang="en-US" dirty="0"/>
        </a:p>
      </dgm:t>
    </dgm:pt>
    <dgm:pt modelId="{1AACDDAE-3EE9-43BE-94B5-B2FD71A71463}" type="parTrans" cxnId="{299E42C9-37FE-4B7A-9D66-2489A353A5B3}">
      <dgm:prSet/>
      <dgm:spPr/>
      <dgm:t>
        <a:bodyPr/>
        <a:lstStyle/>
        <a:p>
          <a:endParaRPr lang="en-US"/>
        </a:p>
      </dgm:t>
    </dgm:pt>
    <dgm:pt modelId="{4DD6D446-45E4-496C-A652-88B239D8B421}" type="sibTrans" cxnId="{299E42C9-37FE-4B7A-9D66-2489A353A5B3}">
      <dgm:prSet/>
      <dgm:spPr/>
      <dgm:t>
        <a:bodyPr/>
        <a:lstStyle/>
        <a:p>
          <a:endParaRPr lang="en-US"/>
        </a:p>
      </dgm:t>
    </dgm:pt>
    <dgm:pt modelId="{7342ED75-5830-4E89-A018-0B3C0C4EAF56}">
      <dgm:prSet phldrT="[ข้อความ]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Supply site</a:t>
          </a:r>
          <a:endParaRPr lang="en-US" dirty="0"/>
        </a:p>
      </dgm:t>
    </dgm:pt>
    <dgm:pt modelId="{1880545F-C961-494A-87B7-298339274407}" type="parTrans" cxnId="{B7CD41F7-59C9-4408-AD49-454CE70E2753}">
      <dgm:prSet/>
      <dgm:spPr/>
      <dgm:t>
        <a:bodyPr/>
        <a:lstStyle/>
        <a:p>
          <a:endParaRPr lang="en-US"/>
        </a:p>
      </dgm:t>
    </dgm:pt>
    <dgm:pt modelId="{7A9689FD-4A95-412F-97E8-7CE207C2D972}" type="sibTrans" cxnId="{B7CD41F7-59C9-4408-AD49-454CE70E2753}">
      <dgm:prSet/>
      <dgm:spPr/>
      <dgm:t>
        <a:bodyPr/>
        <a:lstStyle/>
        <a:p>
          <a:endParaRPr lang="en-US"/>
        </a:p>
      </dgm:t>
    </dgm:pt>
    <dgm:pt modelId="{C523C6B2-6B44-450D-A1F4-F3AA683467CD}" type="pres">
      <dgm:prSet presAssocID="{31AE8BBA-0D76-4B49-9E40-D5865FD4A76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th-TH"/>
        </a:p>
      </dgm:t>
    </dgm:pt>
    <dgm:pt modelId="{2DAD3CA5-3222-4B38-80FB-90C8F25052C6}" type="pres">
      <dgm:prSet presAssocID="{14F7E4A5-C572-4E9F-8888-BA201065AA32}" presName="node" presStyleLbl="node1" presStyleIdx="0" presStyleCnt="2" custScaleX="385402" custLinFactX="-200000" custLinFactNeighborX="-286229" custLinFactNeighborY="39591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82871837-DACC-4DF5-AE51-5089D0CC4295}" type="pres">
      <dgm:prSet presAssocID="{4DD6D446-45E4-496C-A652-88B239D8B421}" presName="sibTrans" presStyleCnt="0"/>
      <dgm:spPr/>
    </dgm:pt>
    <dgm:pt modelId="{E1961189-B679-40C1-8210-6672C92A0B75}" type="pres">
      <dgm:prSet presAssocID="{7342ED75-5830-4E89-A018-0B3C0C4EAF56}" presName="node" presStyleLbl="node1" presStyleIdx="1" presStyleCnt="2" custScaleX="275793" custLinFactNeighborX="70637" custLinFactNeighborY="13500">
        <dgm:presLayoutVars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ECCA1CFA-EC7A-4B41-9579-99F33E123A8E}" type="presOf" srcId="{14F7E4A5-C572-4E9F-8888-BA201065AA32}" destId="{2DAD3CA5-3222-4B38-80FB-90C8F25052C6}" srcOrd="0" destOrd="0" presId="urn:microsoft.com/office/officeart/2005/8/layout/default"/>
    <dgm:cxn modelId="{B7CD41F7-59C9-4408-AD49-454CE70E2753}" srcId="{31AE8BBA-0D76-4B49-9E40-D5865FD4A763}" destId="{7342ED75-5830-4E89-A018-0B3C0C4EAF56}" srcOrd="1" destOrd="0" parTransId="{1880545F-C961-494A-87B7-298339274407}" sibTransId="{7A9689FD-4A95-412F-97E8-7CE207C2D972}"/>
    <dgm:cxn modelId="{299E42C9-37FE-4B7A-9D66-2489A353A5B3}" srcId="{31AE8BBA-0D76-4B49-9E40-D5865FD4A763}" destId="{14F7E4A5-C572-4E9F-8888-BA201065AA32}" srcOrd="0" destOrd="0" parTransId="{1AACDDAE-3EE9-43BE-94B5-B2FD71A71463}" sibTransId="{4DD6D446-45E4-496C-A652-88B239D8B421}"/>
    <dgm:cxn modelId="{35C08253-1F15-4A53-80BC-1AE46796FD49}" type="presOf" srcId="{7342ED75-5830-4E89-A018-0B3C0C4EAF56}" destId="{E1961189-B679-40C1-8210-6672C92A0B75}" srcOrd="0" destOrd="0" presId="urn:microsoft.com/office/officeart/2005/8/layout/default"/>
    <dgm:cxn modelId="{38A77DA6-B9D8-4E94-9090-92877E55C040}" type="presOf" srcId="{31AE8BBA-0D76-4B49-9E40-D5865FD4A763}" destId="{C523C6B2-6B44-450D-A1F4-F3AA683467CD}" srcOrd="0" destOrd="0" presId="urn:microsoft.com/office/officeart/2005/8/layout/default"/>
    <dgm:cxn modelId="{F9C7DF0B-B4FA-41D6-B18F-5C608634214D}" type="presParOf" srcId="{C523C6B2-6B44-450D-A1F4-F3AA683467CD}" destId="{2DAD3CA5-3222-4B38-80FB-90C8F25052C6}" srcOrd="0" destOrd="0" presId="urn:microsoft.com/office/officeart/2005/8/layout/default"/>
    <dgm:cxn modelId="{DD8367A1-9045-45D3-9430-9CCA4D7D836F}" type="presParOf" srcId="{C523C6B2-6B44-450D-A1F4-F3AA683467CD}" destId="{82871837-DACC-4DF5-AE51-5089D0CC4295}" srcOrd="1" destOrd="0" presId="urn:microsoft.com/office/officeart/2005/8/layout/default"/>
    <dgm:cxn modelId="{AF63AB82-6425-453E-AC5B-0210AF97A9C1}" type="presParOf" srcId="{C523C6B2-6B44-450D-A1F4-F3AA683467CD}" destId="{E1961189-B679-40C1-8210-6672C92A0B75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4AF1493-A8EB-4C97-8C3D-5AAC22D58FD8}" type="doc">
      <dgm:prSet loTypeId="urn:microsoft.com/office/officeart/2005/8/layout/chevron1" loCatId="process" qsTypeId="urn:microsoft.com/office/officeart/2005/8/quickstyle/simple1" qsCatId="simple" csTypeId="urn:microsoft.com/office/officeart/2005/8/colors/colorful1" csCatId="colorful" phldr="1"/>
      <dgm:spPr/>
    </dgm:pt>
    <dgm:pt modelId="{491D3B62-4419-4A10-85C7-13C5BBC4C4C3}">
      <dgm:prSet phldrT="[Text]"/>
      <dgm:spPr/>
      <dgm:t>
        <a:bodyPr/>
        <a:lstStyle/>
        <a:p>
          <a:r>
            <a:rPr lang="en-US" dirty="0"/>
            <a:t>Input</a:t>
          </a:r>
        </a:p>
      </dgm:t>
    </dgm:pt>
    <dgm:pt modelId="{952531D7-1C4A-4D88-AD7A-7F65C2F6B195}" type="parTrans" cxnId="{4DDB042C-5CE6-4788-8A46-5FAD472007EB}">
      <dgm:prSet/>
      <dgm:spPr/>
      <dgm:t>
        <a:bodyPr/>
        <a:lstStyle/>
        <a:p>
          <a:endParaRPr lang="en-US"/>
        </a:p>
      </dgm:t>
    </dgm:pt>
    <dgm:pt modelId="{DB192166-4642-4EAA-9E69-6C8888B5C7A2}" type="sibTrans" cxnId="{4DDB042C-5CE6-4788-8A46-5FAD472007EB}">
      <dgm:prSet/>
      <dgm:spPr/>
      <dgm:t>
        <a:bodyPr/>
        <a:lstStyle/>
        <a:p>
          <a:endParaRPr lang="en-US"/>
        </a:p>
      </dgm:t>
    </dgm:pt>
    <dgm:pt modelId="{E2FF0736-8D77-443B-AB82-86BD09812032}">
      <dgm:prSet phldrT="[Text]"/>
      <dgm:spPr/>
      <dgm:t>
        <a:bodyPr/>
        <a:lstStyle/>
        <a:p>
          <a:r>
            <a:rPr lang="en-US" dirty="0"/>
            <a:t>Activity</a:t>
          </a:r>
        </a:p>
      </dgm:t>
    </dgm:pt>
    <dgm:pt modelId="{2C217EA5-37B6-4A39-952F-FDEE325A8F7A}" type="parTrans" cxnId="{8611CDAF-089F-4BC5-8BB4-334E26E999EC}">
      <dgm:prSet/>
      <dgm:spPr/>
      <dgm:t>
        <a:bodyPr/>
        <a:lstStyle/>
        <a:p>
          <a:endParaRPr lang="en-US"/>
        </a:p>
      </dgm:t>
    </dgm:pt>
    <dgm:pt modelId="{1C97FA91-57BC-45CD-AD66-9A1018204D6F}" type="sibTrans" cxnId="{8611CDAF-089F-4BC5-8BB4-334E26E999EC}">
      <dgm:prSet/>
      <dgm:spPr/>
      <dgm:t>
        <a:bodyPr/>
        <a:lstStyle/>
        <a:p>
          <a:endParaRPr lang="en-US"/>
        </a:p>
      </dgm:t>
    </dgm:pt>
    <dgm:pt modelId="{1BADAEA7-9554-4687-B6F8-20602BBB9744}">
      <dgm:prSet phldrT="[Text]"/>
      <dgm:spPr/>
      <dgm:t>
        <a:bodyPr/>
        <a:lstStyle/>
        <a:p>
          <a:r>
            <a:rPr lang="en-US" dirty="0"/>
            <a:t>Output</a:t>
          </a:r>
        </a:p>
      </dgm:t>
    </dgm:pt>
    <dgm:pt modelId="{73B0E02F-D893-4E16-BC6E-A95E19C8EAA1}" type="parTrans" cxnId="{258178C3-3A1C-4CA9-8773-5EDA128968F3}">
      <dgm:prSet/>
      <dgm:spPr/>
      <dgm:t>
        <a:bodyPr/>
        <a:lstStyle/>
        <a:p>
          <a:endParaRPr lang="en-US"/>
        </a:p>
      </dgm:t>
    </dgm:pt>
    <dgm:pt modelId="{2DFE16F3-F655-4C49-B198-1E62533253AF}" type="sibTrans" cxnId="{258178C3-3A1C-4CA9-8773-5EDA128968F3}">
      <dgm:prSet/>
      <dgm:spPr/>
      <dgm:t>
        <a:bodyPr/>
        <a:lstStyle/>
        <a:p>
          <a:endParaRPr lang="en-US"/>
        </a:p>
      </dgm:t>
    </dgm:pt>
    <dgm:pt modelId="{F406D7BC-7C81-466C-9E52-20073D4AB32B}" type="pres">
      <dgm:prSet presAssocID="{94AF1493-A8EB-4C97-8C3D-5AAC22D58FD8}" presName="Name0" presStyleCnt="0">
        <dgm:presLayoutVars>
          <dgm:dir val="rev"/>
          <dgm:animLvl val="lvl"/>
          <dgm:resizeHandles val="exact"/>
        </dgm:presLayoutVars>
      </dgm:prSet>
      <dgm:spPr/>
    </dgm:pt>
    <dgm:pt modelId="{126FE988-0D30-460D-B198-E88F92637B6D}" type="pres">
      <dgm:prSet presAssocID="{491D3B62-4419-4A10-85C7-13C5BBC4C4C3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08D1B1B2-9259-4F5F-9884-173E9EF88C6B}" type="pres">
      <dgm:prSet presAssocID="{DB192166-4642-4EAA-9E69-6C8888B5C7A2}" presName="parTxOnlySpace" presStyleCnt="0"/>
      <dgm:spPr/>
    </dgm:pt>
    <dgm:pt modelId="{713E3C2F-D947-4440-A708-33D1A068AFD7}" type="pres">
      <dgm:prSet presAssocID="{E2FF0736-8D77-443B-AB82-86BD09812032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h-TH"/>
        </a:p>
      </dgm:t>
    </dgm:pt>
    <dgm:pt modelId="{04363CF8-E585-4D86-94FB-01A32112ED4E}" type="pres">
      <dgm:prSet presAssocID="{1C97FA91-57BC-45CD-AD66-9A1018204D6F}" presName="parTxOnlySpace" presStyleCnt="0"/>
      <dgm:spPr/>
    </dgm:pt>
    <dgm:pt modelId="{02E0CADA-D204-40EF-9E44-1EE2B1E9B426}" type="pres">
      <dgm:prSet presAssocID="{1BADAEA7-9554-4687-B6F8-20602BBB9744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th-TH"/>
        </a:p>
      </dgm:t>
    </dgm:pt>
  </dgm:ptLst>
  <dgm:cxnLst>
    <dgm:cxn modelId="{31F9C0FC-702C-4C4D-92FE-FB5047BDC489}" type="presOf" srcId="{94AF1493-A8EB-4C97-8C3D-5AAC22D58FD8}" destId="{F406D7BC-7C81-466C-9E52-20073D4AB32B}" srcOrd="0" destOrd="0" presId="urn:microsoft.com/office/officeart/2005/8/layout/chevron1"/>
    <dgm:cxn modelId="{4968BB0B-F060-467C-9809-A8789E5ED5AE}" type="presOf" srcId="{491D3B62-4419-4A10-85C7-13C5BBC4C4C3}" destId="{126FE988-0D30-460D-B198-E88F92637B6D}" srcOrd="0" destOrd="0" presId="urn:microsoft.com/office/officeart/2005/8/layout/chevron1"/>
    <dgm:cxn modelId="{90ED6B5F-36DA-461D-BFE6-AF2D90B65625}" type="presOf" srcId="{1BADAEA7-9554-4687-B6F8-20602BBB9744}" destId="{02E0CADA-D204-40EF-9E44-1EE2B1E9B426}" srcOrd="0" destOrd="0" presId="urn:microsoft.com/office/officeart/2005/8/layout/chevron1"/>
    <dgm:cxn modelId="{4DDB042C-5CE6-4788-8A46-5FAD472007EB}" srcId="{94AF1493-A8EB-4C97-8C3D-5AAC22D58FD8}" destId="{491D3B62-4419-4A10-85C7-13C5BBC4C4C3}" srcOrd="0" destOrd="0" parTransId="{952531D7-1C4A-4D88-AD7A-7F65C2F6B195}" sibTransId="{DB192166-4642-4EAA-9E69-6C8888B5C7A2}"/>
    <dgm:cxn modelId="{8611CDAF-089F-4BC5-8BB4-334E26E999EC}" srcId="{94AF1493-A8EB-4C97-8C3D-5AAC22D58FD8}" destId="{E2FF0736-8D77-443B-AB82-86BD09812032}" srcOrd="1" destOrd="0" parTransId="{2C217EA5-37B6-4A39-952F-FDEE325A8F7A}" sibTransId="{1C97FA91-57BC-45CD-AD66-9A1018204D6F}"/>
    <dgm:cxn modelId="{258178C3-3A1C-4CA9-8773-5EDA128968F3}" srcId="{94AF1493-A8EB-4C97-8C3D-5AAC22D58FD8}" destId="{1BADAEA7-9554-4687-B6F8-20602BBB9744}" srcOrd="2" destOrd="0" parTransId="{73B0E02F-D893-4E16-BC6E-A95E19C8EAA1}" sibTransId="{2DFE16F3-F655-4C49-B198-1E62533253AF}"/>
    <dgm:cxn modelId="{09367954-2CCC-4089-B2CF-D07EB52599F7}" type="presOf" srcId="{E2FF0736-8D77-443B-AB82-86BD09812032}" destId="{713E3C2F-D947-4440-A708-33D1A068AFD7}" srcOrd="0" destOrd="0" presId="urn:microsoft.com/office/officeart/2005/8/layout/chevron1"/>
    <dgm:cxn modelId="{A7B189F9-6395-46CA-91DF-0EFC59CB4CB1}" type="presParOf" srcId="{F406D7BC-7C81-466C-9E52-20073D4AB32B}" destId="{126FE988-0D30-460D-B198-E88F92637B6D}" srcOrd="0" destOrd="0" presId="urn:microsoft.com/office/officeart/2005/8/layout/chevron1"/>
    <dgm:cxn modelId="{2CC1995C-6C84-406B-A10F-A24428420D15}" type="presParOf" srcId="{F406D7BC-7C81-466C-9E52-20073D4AB32B}" destId="{08D1B1B2-9259-4F5F-9884-173E9EF88C6B}" srcOrd="1" destOrd="0" presId="urn:microsoft.com/office/officeart/2005/8/layout/chevron1"/>
    <dgm:cxn modelId="{3F9FD040-2E25-44FE-9D2D-507F9B8B834E}" type="presParOf" srcId="{F406D7BC-7C81-466C-9E52-20073D4AB32B}" destId="{713E3C2F-D947-4440-A708-33D1A068AFD7}" srcOrd="2" destOrd="0" presId="urn:microsoft.com/office/officeart/2005/8/layout/chevron1"/>
    <dgm:cxn modelId="{690048D2-D7BD-45F2-B72E-CBBDE7960125}" type="presParOf" srcId="{F406D7BC-7C81-466C-9E52-20073D4AB32B}" destId="{04363CF8-E585-4D86-94FB-01A32112ED4E}" srcOrd="3" destOrd="0" presId="urn:microsoft.com/office/officeart/2005/8/layout/chevron1"/>
    <dgm:cxn modelId="{89638F61-9283-44B3-B051-0EB2EF9B7DB1}" type="presParOf" srcId="{F406D7BC-7C81-466C-9E52-20073D4AB32B}" destId="{02E0CADA-D204-40EF-9E44-1EE2B1E9B426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AD3CA5-3222-4B38-80FB-90C8F25052C6}">
      <dsp:nvSpPr>
        <dsp:cNvPr id="0" name=""/>
        <dsp:cNvSpPr/>
      </dsp:nvSpPr>
      <dsp:spPr>
        <a:xfrm>
          <a:off x="444005" y="391"/>
          <a:ext cx="2566421" cy="39954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Demand site</a:t>
          </a:r>
          <a:endParaRPr lang="en-US" sz="1800" kern="1200" dirty="0"/>
        </a:p>
      </dsp:txBody>
      <dsp:txXfrm>
        <a:off x="444005" y="391"/>
        <a:ext cx="2566421" cy="399544"/>
      </dsp:txXfrm>
    </dsp:sp>
    <dsp:sp modelId="{E1961189-B679-40C1-8210-6672C92A0B75}">
      <dsp:nvSpPr>
        <dsp:cNvPr id="0" name=""/>
        <dsp:cNvSpPr/>
      </dsp:nvSpPr>
      <dsp:spPr>
        <a:xfrm>
          <a:off x="6785232" y="391"/>
          <a:ext cx="1836526" cy="399544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Supply site</a:t>
          </a:r>
          <a:endParaRPr lang="en-US" sz="1800" kern="1200" dirty="0"/>
        </a:p>
      </dsp:txBody>
      <dsp:txXfrm>
        <a:off x="6785232" y="391"/>
        <a:ext cx="1836526" cy="39954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6FE988-0D30-460D-B198-E88F92637B6D}">
      <dsp:nvSpPr>
        <dsp:cNvPr id="0" name=""/>
        <dsp:cNvSpPr/>
      </dsp:nvSpPr>
      <dsp:spPr>
        <a:xfrm rot="10800000">
          <a:off x="5137616" y="0"/>
          <a:ext cx="2852930" cy="420954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338" tIns="33338" rIns="100013" bIns="33338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/>
            <a:t>Input</a:t>
          </a:r>
        </a:p>
      </dsp:txBody>
      <dsp:txXfrm rot="10800000">
        <a:off x="5348093" y="0"/>
        <a:ext cx="2431976" cy="420954"/>
      </dsp:txXfrm>
    </dsp:sp>
    <dsp:sp modelId="{713E3C2F-D947-4440-A708-33D1A068AFD7}">
      <dsp:nvSpPr>
        <dsp:cNvPr id="0" name=""/>
        <dsp:cNvSpPr/>
      </dsp:nvSpPr>
      <dsp:spPr>
        <a:xfrm rot="10800000">
          <a:off x="2569978" y="0"/>
          <a:ext cx="2852930" cy="420954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338" tIns="33338" rIns="100013" bIns="33338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/>
            <a:t>Activity</a:t>
          </a:r>
        </a:p>
      </dsp:txBody>
      <dsp:txXfrm rot="10800000">
        <a:off x="2780455" y="0"/>
        <a:ext cx="2431976" cy="420954"/>
      </dsp:txXfrm>
    </dsp:sp>
    <dsp:sp modelId="{02E0CADA-D204-40EF-9E44-1EE2B1E9B426}">
      <dsp:nvSpPr>
        <dsp:cNvPr id="0" name=""/>
        <dsp:cNvSpPr/>
      </dsp:nvSpPr>
      <dsp:spPr>
        <a:xfrm rot="10800000">
          <a:off x="2341" y="0"/>
          <a:ext cx="2852930" cy="420954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338" tIns="33338" rIns="100013" bIns="33338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/>
            <a:t>Output</a:t>
          </a:r>
        </a:p>
      </dsp:txBody>
      <dsp:txXfrm rot="10800000">
        <a:off x="212818" y="0"/>
        <a:ext cx="2431976" cy="4209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8851-AD99-4E35-9092-BD5020BE432D}" type="datetimeFigureOut">
              <a:rPr lang="en-US" smtClean="0"/>
              <a:pPr/>
              <a:t>04/09/2020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638B-B77D-451A-ABDE-D995B28059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8851-AD99-4E35-9092-BD5020BE432D}" type="datetimeFigureOut">
              <a:rPr lang="en-US" smtClean="0"/>
              <a:pPr/>
              <a:t>04/09/2020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638B-B77D-451A-ABDE-D995B28059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8851-AD99-4E35-9092-BD5020BE432D}" type="datetimeFigureOut">
              <a:rPr lang="en-US" smtClean="0"/>
              <a:pPr/>
              <a:t>04/09/2020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638B-B77D-451A-ABDE-D995B28059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8851-AD99-4E35-9092-BD5020BE432D}" type="datetimeFigureOut">
              <a:rPr lang="en-US" smtClean="0"/>
              <a:pPr/>
              <a:t>04/09/2020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638B-B77D-451A-ABDE-D995B28059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8851-AD99-4E35-9092-BD5020BE432D}" type="datetimeFigureOut">
              <a:rPr lang="en-US" smtClean="0"/>
              <a:pPr/>
              <a:t>04/09/2020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638B-B77D-451A-ABDE-D995B28059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8851-AD99-4E35-9092-BD5020BE432D}" type="datetimeFigureOut">
              <a:rPr lang="en-US" smtClean="0"/>
              <a:pPr/>
              <a:t>04/09/2020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638B-B77D-451A-ABDE-D995B28059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8851-AD99-4E35-9092-BD5020BE432D}" type="datetimeFigureOut">
              <a:rPr lang="en-US" smtClean="0"/>
              <a:pPr/>
              <a:t>04/09/2020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638B-B77D-451A-ABDE-D995B28059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8851-AD99-4E35-9092-BD5020BE432D}" type="datetimeFigureOut">
              <a:rPr lang="en-US" smtClean="0"/>
              <a:pPr/>
              <a:t>04/09/2020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638B-B77D-451A-ABDE-D995B28059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8851-AD99-4E35-9092-BD5020BE432D}" type="datetimeFigureOut">
              <a:rPr lang="en-US" smtClean="0"/>
              <a:pPr/>
              <a:t>04/09/2020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638B-B77D-451A-ABDE-D995B28059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8851-AD99-4E35-9092-BD5020BE432D}" type="datetimeFigureOut">
              <a:rPr lang="en-US" smtClean="0"/>
              <a:pPr/>
              <a:t>04/09/2020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638B-B77D-451A-ABDE-D995B28059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D8851-AD99-4E35-9092-BD5020BE432D}" type="datetimeFigureOut">
              <a:rPr lang="en-US" smtClean="0"/>
              <a:pPr/>
              <a:t>04/09/2020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3638B-B77D-451A-ABDE-D995B28059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8D8851-AD99-4E35-9092-BD5020BE432D}" type="datetimeFigureOut">
              <a:rPr lang="en-US" smtClean="0"/>
              <a:pPr/>
              <a:t>04/09/2020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3638B-B77D-451A-ABDE-D995B280596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ไดอะแกรม 24"/>
          <p:cNvGraphicFramePr/>
          <p:nvPr>
            <p:extLst>
              <p:ext uri="{D42A27DB-BD31-4B8C-83A1-F6EECF244321}">
                <p14:modId xmlns:p14="http://schemas.microsoft.com/office/powerpoint/2010/main" val="2169628825"/>
              </p:ext>
            </p:extLst>
          </p:nvPr>
        </p:nvGraphicFramePr>
        <p:xfrm>
          <a:off x="467420" y="462808"/>
          <a:ext cx="11833224" cy="3999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445947967"/>
              </p:ext>
            </p:extLst>
          </p:nvPr>
        </p:nvGraphicFramePr>
        <p:xfrm>
          <a:off x="4199112" y="964487"/>
          <a:ext cx="7992888" cy="4209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4" name="Rectangle 3"/>
          <p:cNvSpPr/>
          <p:nvPr/>
        </p:nvSpPr>
        <p:spPr>
          <a:xfrm>
            <a:off x="1703512" y="27352"/>
            <a:ext cx="89884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ชื่อเรื่อง การพัฒนาน้ำผึ้งคุณภาพดีจากสายพันธุ์</a:t>
            </a:r>
            <a:r>
              <a:rPr lang="th-TH" sz="2400" b="1" dirty="0" err="1">
                <a:latin typeface="TH SarabunPSK" pitchFamily="34" charset="-34"/>
                <a:cs typeface="TH SarabunPSK" pitchFamily="34" charset="-34"/>
              </a:rPr>
              <a:t>ผึ้งบัคฟาสต์</a:t>
            </a:r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เพื่อยกระดับเกษตรกรผู้เลี้ยงผึ้งของประเทศไทย</a:t>
            </a:r>
            <a:endParaRPr lang="en-US" sz="2400" b="1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811620" y="1457478"/>
            <a:ext cx="2664296" cy="2255327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h-TH" b="1" dirty="0">
                <a:latin typeface="TH SarabunPSK" pitchFamily="34" charset="-34"/>
                <a:cs typeface="TH SarabunPSK" pitchFamily="34" charset="-34"/>
              </a:rPr>
              <a:t>ปีที่ </a:t>
            </a:r>
            <a:r>
              <a:rPr lang="en-US" b="1" dirty="0">
                <a:latin typeface="TH SarabunPSK" pitchFamily="34" charset="-34"/>
                <a:cs typeface="TH SarabunPSK" pitchFamily="34" charset="-34"/>
              </a:rPr>
              <a:t>1</a:t>
            </a:r>
          </a:p>
          <a:p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1.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เลี้ยงผึ้งนางพญาสายพันธุ์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บัคฟาสต์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จนสามารถวางไข่และเพิ่มประชากรผึ้งสายพันธุ์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บัคฟาสต์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ได้</a:t>
            </a:r>
          </a:p>
          <a:p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2.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ผสมพันธุ์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ผึ้งบัคฟาสต์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เพื่อผลิตนางพญา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ผึ้งบัคฟาสต์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สายพันธุ์แท้และสายพันธุ์ลูกผสมที่เลี้ยงในไทย และตรวจสอบพันธุกรรมของผึ้ง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373375" y="1530740"/>
            <a:ext cx="2319244" cy="196821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h-TH" b="1" u="sng" dirty="0">
                <a:latin typeface="TH SarabunPSK" pitchFamily="34" charset="-34"/>
                <a:cs typeface="TH SarabunPSK" pitchFamily="34" charset="-34"/>
              </a:rPr>
              <a:t>ปีที่ 1</a:t>
            </a:r>
          </a:p>
          <a:p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1.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ได้ประชากรผึ้งสายพันธุ์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บัคฟาสต์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ที่สามารถเจริญเติบโตได้ในประเทศไทย</a:t>
            </a:r>
          </a:p>
          <a:p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2.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ได้นางพญา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ผึ้งบัคฟาสต์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แท้ และประชา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การผึ้งสายพันธุ์ลูกผสม</a:t>
            </a:r>
            <a:r>
              <a:rPr lang="th-TH" dirty="0" err="1">
                <a:latin typeface="TH SarabunPSK" pitchFamily="34" charset="-34"/>
                <a:cs typeface="TH SarabunPSK" pitchFamily="34" charset="-34"/>
              </a:rPr>
              <a:t>บัคฟาสต์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 (ลูกผสม 50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%)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07961" y="1063808"/>
            <a:ext cx="3359087" cy="291697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h-TH" b="1" u="sng" dirty="0" smtClean="0">
                <a:latin typeface="TH SarabunPSK" pitchFamily="34" charset="-34"/>
                <a:cs typeface="TH SarabunPSK" pitchFamily="34" charset="-34"/>
              </a:rPr>
              <a:t>เกษตรกรผู้เลี้ยงผึ้ง </a:t>
            </a:r>
            <a:r>
              <a:rPr lang="en-US" b="1" u="sng" dirty="0" smtClean="0">
                <a:latin typeface="TH SarabunPSK" pitchFamily="34" charset="-34"/>
                <a:cs typeface="TH SarabunPSK" pitchFamily="34" charset="-34"/>
              </a:rPr>
              <a:t>(</a:t>
            </a:r>
            <a:r>
              <a:rPr lang="th-TH" b="1" u="sng" dirty="0" smtClean="0">
                <a:latin typeface="TH SarabunPSK" pitchFamily="34" charset="-34"/>
                <a:cs typeface="TH SarabunPSK" pitchFamily="34" charset="-34"/>
              </a:rPr>
              <a:t>ศูนย์ผึ้ง </a:t>
            </a:r>
            <a:r>
              <a:rPr lang="en-US" b="1" u="sng" dirty="0" smtClean="0">
                <a:latin typeface="TH SarabunPSK" pitchFamily="34" charset="-34"/>
                <a:cs typeface="TH SarabunPSK" pitchFamily="34" charset="-34"/>
              </a:rPr>
              <a:t>4</a:t>
            </a:r>
            <a:r>
              <a:rPr lang="th-TH" b="1" u="sng" dirty="0" smtClean="0">
                <a:latin typeface="TH SarabunPSK" pitchFamily="34" charset="-34"/>
                <a:cs typeface="TH SarabunPSK" pitchFamily="34" charset="-34"/>
              </a:rPr>
              <a:t> แห่งในประเทศไทย</a:t>
            </a:r>
            <a:r>
              <a:rPr lang="en-US" b="1" u="sng" dirty="0" smtClean="0">
                <a:latin typeface="TH SarabunPSK" pitchFamily="34" charset="-34"/>
                <a:cs typeface="TH SarabunPSK" pitchFamily="34" charset="-34"/>
              </a:rPr>
              <a:t>)</a:t>
            </a:r>
          </a:p>
          <a:p>
            <a:r>
              <a:rPr lang="th-TH" sz="1600" b="1" dirty="0" smtClean="0">
                <a:latin typeface="TH SarabunPSK" pitchFamily="34" charset="-34"/>
                <a:cs typeface="TH SarabunPSK" pitchFamily="34" charset="-34"/>
              </a:rPr>
              <a:t>ปัญหา </a:t>
            </a:r>
            <a:r>
              <a:rPr lang="th-TH" sz="1600" dirty="0" smtClean="0">
                <a:latin typeface="TH SarabunPSK" pitchFamily="34" charset="-34"/>
                <a:cs typeface="TH SarabunPSK" pitchFamily="34" charset="-34"/>
              </a:rPr>
              <a:t>การพัฒนาและคัดเลือกสายพันธุ์นางพญาขาดความต่อเนื่อง มีไม่เพียงพอกับความต้องการของเกษตรกร ทำให้เกษตรกรส่วนใหญ่เพาะพันธุ์นางพญาผึ้งเองโดยคัดเลือกจากรังผึ้งที่มีผลผลิตสูง </a:t>
            </a:r>
            <a:r>
              <a:rPr lang="th-TH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ประชากรหนาแน่น ในระยะยาวเกิดปัญหาเลือดชิด ประชากรผึ้งอ่อนแอ ส่งผลต่อคุณภาพของน้ำผึ้งและผลผลิตลดลง</a:t>
            </a:r>
          </a:p>
          <a:p>
            <a:r>
              <a:rPr lang="th-TH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อุป</a:t>
            </a:r>
            <a:r>
              <a:rPr lang="th-TH" sz="16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สงค์</a:t>
            </a:r>
            <a:r>
              <a:rPr lang="th-TH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 </a:t>
            </a:r>
            <a:endParaRPr lang="en-US" sz="1600" b="1" dirty="0">
              <a:solidFill>
                <a:schemeClr val="tx1">
                  <a:lumMod val="95000"/>
                  <a:lumOff val="5000"/>
                </a:schemeClr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- </a:t>
            </a:r>
            <a:r>
              <a:rPr lang="th-TH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นางพญาสายพันธุ์ดีที่เพิ่มผลผลิตน้ำผึ้งคุณภาพดี</a:t>
            </a:r>
          </a:p>
          <a:p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- </a:t>
            </a:r>
            <a:r>
              <a:rPr lang="th-TH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วิธีการเพาะเลี้ยง และผสมพันธุ์นางพญาผึ้งสายพันธุ์ลูกผสม</a:t>
            </a:r>
          </a:p>
          <a:p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- </a:t>
            </a:r>
            <a:r>
              <a:rPr lang="th-TH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ได้ประชากรผึ้งที่แข็งแรง ทนทานต่อโรค และไรปรสิต</a:t>
            </a:r>
            <a:endParaRPr lang="th-TH" sz="1600" dirty="0">
              <a:solidFill>
                <a:schemeClr val="tx1">
                  <a:lumMod val="95000"/>
                  <a:lumOff val="5000"/>
                </a:schemeClr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9594917" y="1469718"/>
            <a:ext cx="2612842" cy="538828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h-TH" u="sng" dirty="0" smtClean="0">
                <a:latin typeface="TH SarabunPSK" pitchFamily="34" charset="-34"/>
                <a:cs typeface="TH SarabunPSK" pitchFamily="34" charset="-34"/>
              </a:rPr>
              <a:t>หัวหน้าโครงการ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ดร.ประพันธ์ ไตรย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สุทธิ์</a:t>
            </a:r>
            <a:endParaRPr lang="th-TH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มหาวิทยาลัยราช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ภัฏ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อุบลราชธานี</a:t>
            </a:r>
          </a:p>
          <a:p>
            <a:r>
              <a:rPr lang="th-TH" u="sng" dirty="0" smtClean="0">
                <a:latin typeface="TH SarabunPSK" pitchFamily="34" charset="-34"/>
                <a:cs typeface="TH SarabunPSK" pitchFamily="34" charset="-34"/>
              </a:rPr>
              <a:t>งบประมาณ</a:t>
            </a:r>
            <a:r>
              <a:rPr lang="th-TH" u="sng" dirty="0">
                <a:latin typeface="TH SarabunPSK" pitchFamily="34" charset="-34"/>
                <a:cs typeface="TH SarabunPSK" pitchFamily="34" charset="-34"/>
              </a:rPr>
              <a:t>ทั้งสิ้น 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1,811,761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บาท</a:t>
            </a:r>
          </a:p>
          <a:p>
            <a:r>
              <a:rPr lang="th-TH" dirty="0">
                <a:latin typeface="TH SarabunPSK" pitchFamily="34" charset="-34"/>
                <a:cs typeface="TH SarabunPSK" pitchFamily="34" charset="-34"/>
              </a:rPr>
              <a:t>แบ่งเป็น สวก. 1,711,761 บาท และ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จาก บ. </a:t>
            </a:r>
            <a:r>
              <a:rPr lang="en-US" dirty="0" err="1">
                <a:latin typeface="TH SarabunPSK" pitchFamily="34" charset="-34"/>
                <a:cs typeface="TH SarabunPSK" pitchFamily="34" charset="-34"/>
              </a:rPr>
              <a:t>Chiangmai</a:t>
            </a:r>
            <a:r>
              <a:rPr lang="en-US" dirty="0">
                <a:latin typeface="TH SarabunPSK" pitchFamily="34" charset="-34"/>
                <a:cs typeface="TH SarabunPSK" pitchFamily="34" charset="-34"/>
              </a:rPr>
              <a:t> Healthy Product </a:t>
            </a:r>
            <a:r>
              <a:rPr lang="en-US" dirty="0" err="1">
                <a:latin typeface="TH SarabunPSK" pitchFamily="34" charset="-34"/>
                <a:cs typeface="TH SarabunPSK" pitchFamily="34" charset="-34"/>
              </a:rPr>
              <a:t>Co.,</a:t>
            </a:r>
            <a:r>
              <a:rPr lang="en-US" dirty="0" err="1" smtClean="0">
                <a:latin typeface="TH SarabunPSK" pitchFamily="34" charset="-34"/>
                <a:cs typeface="TH SarabunPSK" pitchFamily="34" charset="-34"/>
              </a:rPr>
              <a:t>Ltd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 ใน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รูปแบบ </a:t>
            </a:r>
            <a:r>
              <a:rPr lang="en-US" dirty="0">
                <a:latin typeface="TH SarabunPSK" pitchFamily="34" charset="-34"/>
                <a:cs typeface="TH SarabunPSK" pitchFamily="34" charset="-34"/>
              </a:rPr>
              <a:t>in cash 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จำนวน 25,000 บาท และรูปแบบ </a:t>
            </a:r>
            <a:r>
              <a:rPr lang="en-US" dirty="0">
                <a:latin typeface="TH SarabunPSK" pitchFamily="34" charset="-34"/>
                <a:cs typeface="TH SarabunPSK" pitchFamily="34" charset="-34"/>
              </a:rPr>
              <a:t>in kind 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จำนวน 75,000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บาท</a:t>
            </a:r>
          </a:p>
          <a:p>
            <a:endParaRPr lang="th-TH" dirty="0">
              <a:latin typeface="TH SarabunPSK" pitchFamily="34" charset="-34"/>
              <a:cs typeface="TH SarabunPSK" pitchFamily="34" charset="-34"/>
            </a:endParaRPr>
          </a:p>
          <a:p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1.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เพื่อพัฒนาและคัดเลือกสายพันธุ์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ผึ้งบัคฟาสต์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ลูกผสมสายพันธุ์ดีให้มีความเหมาะสมกับสภาพพื้นที่ของประเทศไทยและสามารถเพาะเลี้ยงได้</a:t>
            </a:r>
            <a:endParaRPr lang="en-US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2.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เพื่อเพิ่มผลผลิตน้ำผึ้งคุณภาพดีของไทยจากผึ้งสายพันธุ์ลูกผสม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บัคฟาสต์</a:t>
            </a:r>
            <a:endParaRPr lang="th-TH" dirty="0" smtClean="0">
              <a:latin typeface="TH SarabunPSK" pitchFamily="34" charset="-34"/>
              <a:cs typeface="TH SarabunPSK" pitchFamily="34" charset="-34"/>
            </a:endParaRPr>
          </a:p>
          <a:p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3.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เพื่อถ่ายทอดเทคโนโลยีเกี่ยวกับการเพาะเลี้ยงนางพญาผึ้งสายพันธุ์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บัคฟาสต์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ลูกผสมแก่เกษตรกรให้สามารถนำไปขยายจำนวนรังได้เองในอนาคต</a:t>
            </a:r>
            <a:endParaRPr lang="en-US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1026" name="AutoShape 2" descr="ผลการค้นหารูปภาพสำหรับ สวก"/>
          <p:cNvSpPr>
            <a:spLocks noChangeAspect="1" noChangeArrowheads="1"/>
          </p:cNvSpPr>
          <p:nvPr/>
        </p:nvSpPr>
        <p:spPr bwMode="auto">
          <a:xfrm>
            <a:off x="1679575" y="-1036638"/>
            <a:ext cx="5715000" cy="21621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สี่เหลี่ยมผืนผ้า 1"/>
          <p:cNvSpPr/>
          <p:nvPr/>
        </p:nvSpPr>
        <p:spPr>
          <a:xfrm>
            <a:off x="6812393" y="3906514"/>
            <a:ext cx="2699487" cy="258532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h-TH" b="1" dirty="0">
                <a:latin typeface="TH SarabunPSK" pitchFamily="34" charset="-34"/>
                <a:cs typeface="TH SarabunPSK" pitchFamily="34" charset="-34"/>
              </a:rPr>
              <a:t>ปีที่ </a:t>
            </a:r>
            <a:r>
              <a:rPr lang="en-US" b="1" dirty="0">
                <a:latin typeface="TH SarabunPSK" pitchFamily="34" charset="-34"/>
                <a:cs typeface="TH SarabunPSK" pitchFamily="34" charset="-34"/>
              </a:rPr>
              <a:t>2</a:t>
            </a:r>
          </a:p>
          <a:p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1.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คัดเลือก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คุณสมบัติที่ดี </a:t>
            </a:r>
          </a:p>
          <a:p>
            <a:r>
              <a:rPr lang="th-TH" dirty="0">
                <a:latin typeface="TH SarabunPSK" pitchFamily="34" charset="-34"/>
                <a:cs typeface="TH SarabunPSK" pitchFamily="34" charset="-34"/>
              </a:rPr>
              <a:t>ผลผลิตน้ำผึ้งสูง เชื่อง ไม่ดุ ทนโรคและไรปรสิต ไข่ปริมาณ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มาก ปรับตัว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และหาอาหารเก่ง</a:t>
            </a:r>
          </a:p>
          <a:p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2.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วิเคราะห์คุณภาพน้ำผึ้งตามมาตรฐานผลิตภัณฑ์น้ำผึ้ง</a:t>
            </a:r>
          </a:p>
          <a:p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3.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ถ่ายทอด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เทคโนโลยีการผลิตนางพญาลูกผสม</a:t>
            </a:r>
            <a:r>
              <a:rPr lang="th-TH" dirty="0" err="1" smtClean="0">
                <a:latin typeface="TH SarabunPSK" pitchFamily="34" charset="-34"/>
                <a:cs typeface="TH SarabunPSK" pitchFamily="34" charset="-34"/>
              </a:rPr>
              <a:t>บัคฟาสต์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6" name="สี่เหลี่ยมผืนผ้า 25"/>
          <p:cNvSpPr/>
          <p:nvPr/>
        </p:nvSpPr>
        <p:spPr>
          <a:xfrm>
            <a:off x="4373375" y="3712805"/>
            <a:ext cx="2284053" cy="286232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h-TH" b="1" u="sng" dirty="0">
                <a:latin typeface="TH SarabunPSK" pitchFamily="34" charset="-34"/>
                <a:cs typeface="TH SarabunPSK" pitchFamily="34" charset="-34"/>
              </a:rPr>
              <a:t>ปีที่ 2</a:t>
            </a:r>
          </a:p>
          <a:p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1.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ได้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ผึ้งพันธุ์ลูกผสม</a:t>
            </a:r>
            <a:r>
              <a:rPr lang="th-TH" dirty="0" err="1">
                <a:latin typeface="TH SarabunPSK" pitchFamily="34" charset="-34"/>
                <a:cs typeface="TH SarabunPSK" pitchFamily="34" charset="-34"/>
              </a:rPr>
              <a:t>บัคฟาสต์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ผลผลิตน้ำผึ้งเพิ่มขึ้น 30%</a:t>
            </a:r>
          </a:p>
          <a:p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2.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ได้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น้ำผึ้งคุณภาพดี ผ่านเกณฑ์มาตรฐานผลิตภัณฑ์</a:t>
            </a:r>
          </a:p>
          <a:p>
            <a:r>
              <a:rPr lang="en-US" dirty="0" smtClean="0">
                <a:latin typeface="TH SarabunPSK" pitchFamily="34" charset="-34"/>
                <a:cs typeface="TH SarabunPSK" pitchFamily="34" charset="-34"/>
              </a:rPr>
              <a:t>3.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ถ่ายทอด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เทคโนโลยีการผลิตนางพญาลูกผสม</a:t>
            </a:r>
            <a:r>
              <a:rPr lang="th-TH" dirty="0" err="1">
                <a:latin typeface="TH SarabunPSK" pitchFamily="34" charset="-34"/>
                <a:cs typeface="TH SarabunPSK" pitchFamily="34" charset="-34"/>
              </a:rPr>
              <a:t>บัคฟาสต์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 ศูนย์ผึ้ง </a:t>
            </a:r>
            <a:r>
              <a:rPr lang="en-US" dirty="0">
                <a:latin typeface="TH SarabunPSK" pitchFamily="34" charset="-34"/>
                <a:cs typeface="TH SarabunPSK" pitchFamily="34" charset="-34"/>
              </a:rPr>
              <a:t>4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 </a:t>
            </a:r>
            <a:r>
              <a:rPr lang="th-TH" dirty="0">
                <a:latin typeface="TH SarabunPSK" pitchFamily="34" charset="-34"/>
                <a:cs typeface="TH SarabunPSK" pitchFamily="34" charset="-34"/>
              </a:rPr>
              <a:t>แห่งทั่วประเทศ บริการแก่เกษตรกร อย่างน้อย 100 ราย และกรมทหารพรานที่ </a:t>
            </a:r>
            <a:r>
              <a:rPr lang="th-TH" dirty="0" smtClean="0">
                <a:latin typeface="TH SarabunPSK" pitchFamily="34" charset="-34"/>
                <a:cs typeface="TH SarabunPSK" pitchFamily="34" charset="-34"/>
              </a:rPr>
              <a:t>23</a:t>
            </a:r>
            <a:endParaRPr lang="th-TH" dirty="0"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27" name="สี่เหลี่ยมผืนผ้า 26"/>
          <p:cNvSpPr/>
          <p:nvPr/>
        </p:nvSpPr>
        <p:spPr>
          <a:xfrm>
            <a:off x="405553" y="4221088"/>
            <a:ext cx="3371815" cy="233910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h-TH" b="1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บ. </a:t>
            </a:r>
            <a:r>
              <a:rPr lang="en-US" b="1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Chiangmai</a:t>
            </a:r>
            <a:r>
              <a:rPr lang="en-US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 Healthy Product </a:t>
            </a:r>
            <a:r>
              <a:rPr lang="en-US" b="1" u="sng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Co.,</a:t>
            </a:r>
            <a:r>
              <a:rPr lang="en-US" b="1" u="sng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Ltd</a:t>
            </a:r>
            <a:endParaRPr lang="th-TH" b="1" u="sng" dirty="0" smtClean="0">
              <a:solidFill>
                <a:schemeClr val="tx1">
                  <a:lumMod val="95000"/>
                  <a:lumOff val="5000"/>
                </a:schemeClr>
              </a:solidFill>
              <a:latin typeface="TH SarabunPSK" pitchFamily="34" charset="-34"/>
              <a:cs typeface="TH SarabunPSK" pitchFamily="34" charset="-34"/>
            </a:endParaRPr>
          </a:p>
          <a:p>
            <a:r>
              <a:rPr lang="th-TH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ปัญหา ฝ่ายส่งเสริมการเกษตรของบริษัทฯ ยังขาดผึ้งสายพันธุ์ดีเพื่อจำหน่ายให้เกษตรกรเพาะเลี้ยง</a:t>
            </a:r>
          </a:p>
          <a:p>
            <a:r>
              <a:rPr lang="th-TH" sz="1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อุปสงค์</a:t>
            </a:r>
            <a:r>
              <a:rPr lang="th-TH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 </a:t>
            </a:r>
          </a:p>
          <a:p>
            <a:r>
              <a:rPr lang="th-TH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- </a:t>
            </a:r>
            <a:r>
              <a:rPr lang="th-TH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นางพญาสายพันธุ์ดีที่เพิ่มผลผลิตน้ำผึ้งคุณภาพดี</a:t>
            </a:r>
          </a:p>
          <a:p>
            <a:r>
              <a:rPr lang="th-TH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- วิธีการ</a:t>
            </a:r>
            <a:r>
              <a:rPr lang="th-TH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เพาะเลี้ยง และผสมพันธุ์นางพญาผึ้งสายพันธุ์</a:t>
            </a:r>
            <a:r>
              <a:rPr lang="th-TH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ลูกผสม</a:t>
            </a:r>
          </a:p>
          <a:p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- </a:t>
            </a:r>
            <a:r>
              <a:rPr lang="th-TH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นางพญาผึ้งสายพันธุ์ดี จำหน่ายปีละไม่น้อยกว่า </a:t>
            </a:r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200 </a:t>
            </a:r>
            <a:r>
              <a:rPr lang="th-TH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ตัว</a:t>
            </a:r>
          </a:p>
          <a:p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- </a:t>
            </a:r>
            <a:r>
              <a:rPr lang="th-TH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น้ำผึ้งคุณภาพดี</a:t>
            </a:r>
            <a:r>
              <a:rPr lang="th-TH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ผ่านเกณฑ์มาตรฐาน </a:t>
            </a:r>
            <a:r>
              <a:rPr lang="th-TH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H SarabunPSK" pitchFamily="34" charset="-34"/>
                <a:cs typeface="TH SarabunPSK" pitchFamily="34" charset="-34"/>
              </a:rPr>
              <a:t>จากเกษตรกรที่นำมาจำหน่ายให้กับบริษัท</a:t>
            </a:r>
            <a:endParaRPr lang="th-TH" sz="1600" dirty="0">
              <a:solidFill>
                <a:schemeClr val="tx1">
                  <a:lumMod val="95000"/>
                  <a:lumOff val="5000"/>
                </a:schemeClr>
              </a:solidFill>
              <a:latin typeface="TH SarabunPSK" pitchFamily="34" charset="-34"/>
              <a:cs typeface="TH SarabunPSK" pitchFamily="34" charset="-34"/>
            </a:endParaRPr>
          </a:p>
        </p:txBody>
      </p:sp>
      <p:sp>
        <p:nvSpPr>
          <p:cNvPr id="44" name="Left Arrow 28"/>
          <p:cNvSpPr/>
          <p:nvPr/>
        </p:nvSpPr>
        <p:spPr>
          <a:xfrm>
            <a:off x="9273054" y="2509023"/>
            <a:ext cx="393791" cy="249433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Left Arrow 28"/>
          <p:cNvSpPr/>
          <p:nvPr/>
        </p:nvSpPr>
        <p:spPr>
          <a:xfrm>
            <a:off x="9271457" y="4898782"/>
            <a:ext cx="393791" cy="249433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Left Arrow 28"/>
          <p:cNvSpPr/>
          <p:nvPr/>
        </p:nvSpPr>
        <p:spPr>
          <a:xfrm>
            <a:off x="6439015" y="2421492"/>
            <a:ext cx="393791" cy="249433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Left Arrow 28"/>
          <p:cNvSpPr/>
          <p:nvPr/>
        </p:nvSpPr>
        <p:spPr>
          <a:xfrm>
            <a:off x="6437455" y="4687493"/>
            <a:ext cx="393791" cy="249433"/>
          </a:xfrm>
          <a:prstGeom prst="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ตัวเชื่อมต่อตรง 17"/>
          <p:cNvCxnSpPr>
            <a:stCxn id="26" idx="1"/>
          </p:cNvCxnSpPr>
          <p:nvPr/>
        </p:nvCxnSpPr>
        <p:spPr>
          <a:xfrm flipH="1">
            <a:off x="4079776" y="5143966"/>
            <a:ext cx="293599" cy="424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ตัวเชื่อมต่อตรง 20"/>
          <p:cNvCxnSpPr/>
          <p:nvPr/>
        </p:nvCxnSpPr>
        <p:spPr>
          <a:xfrm flipV="1">
            <a:off x="4079776" y="2670925"/>
            <a:ext cx="0" cy="247729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ลูกศรเชื่อมต่อแบบตรง 22"/>
          <p:cNvCxnSpPr/>
          <p:nvPr/>
        </p:nvCxnSpPr>
        <p:spPr>
          <a:xfrm flipH="1">
            <a:off x="3777368" y="2670925"/>
            <a:ext cx="302408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ลูกศรเชื่อมต่อแบบตรง 27"/>
          <p:cNvCxnSpPr/>
          <p:nvPr/>
        </p:nvCxnSpPr>
        <p:spPr>
          <a:xfrm flipH="1">
            <a:off x="3777368" y="4687493"/>
            <a:ext cx="312728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ลูกศรเชื่อมต่อแบบตรง 35"/>
          <p:cNvCxnSpPr/>
          <p:nvPr/>
        </p:nvCxnSpPr>
        <p:spPr>
          <a:xfrm flipH="1">
            <a:off x="3777368" y="2276872"/>
            <a:ext cx="596007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ตัวเชื่อมต่อตรง 30"/>
          <p:cNvCxnSpPr/>
          <p:nvPr/>
        </p:nvCxnSpPr>
        <p:spPr>
          <a:xfrm flipH="1">
            <a:off x="3928572" y="3212976"/>
            <a:ext cx="44480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ตัวเชื่อมต่อตรง 32"/>
          <p:cNvCxnSpPr/>
          <p:nvPr/>
        </p:nvCxnSpPr>
        <p:spPr>
          <a:xfrm>
            <a:off x="3928572" y="3212976"/>
            <a:ext cx="5160" cy="24482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ลูกศรเชื่อมต่อแบบตรง 41"/>
          <p:cNvCxnSpPr/>
          <p:nvPr/>
        </p:nvCxnSpPr>
        <p:spPr>
          <a:xfrm flipH="1">
            <a:off x="3767048" y="5661248"/>
            <a:ext cx="166684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6191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654</TotalTime>
  <Words>502</Words>
  <Application>Microsoft Office PowerPoint</Application>
  <PresentationFormat>แบบจอกว้าง</PresentationFormat>
  <Paragraphs>42</Paragraphs>
  <Slides>1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3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</vt:i4>
      </vt:variant>
    </vt:vector>
  </HeadingPairs>
  <TitlesOfParts>
    <vt:vector size="5" baseType="lpstr">
      <vt:lpstr>Arial</vt:lpstr>
      <vt:lpstr>Calibri</vt:lpstr>
      <vt:lpstr>TH SarabunPSK</vt:lpstr>
      <vt:lpstr>Office Theme</vt:lpstr>
      <vt:lpstr>งานนำเสนอ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kanokwan</dc:creator>
  <cp:lastModifiedBy>Noppawut Pongboon</cp:lastModifiedBy>
  <cp:revision>49</cp:revision>
  <cp:lastPrinted>2018-07-03T10:25:01Z</cp:lastPrinted>
  <dcterms:created xsi:type="dcterms:W3CDTF">2017-10-06T03:36:45Z</dcterms:created>
  <dcterms:modified xsi:type="dcterms:W3CDTF">2020-04-09T10:09:40Z</dcterms:modified>
</cp:coreProperties>
</file>