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50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6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5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4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0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2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75790-1882-48BA-B18B-2F2DAB752265}" type="datetimeFigureOut">
              <a:rPr lang="en-US" smtClean="0"/>
              <a:t>04/29/2020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E2C94-32B4-44DA-ACB7-604670381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11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7259" y="57798"/>
            <a:ext cx="9896310" cy="6771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ชื่อโครงการ “นวัตกรรมเทคโนโลยีของการยืดอายุการเก็บรักษาและการขนส่งของสาหร่ายพวงองุ่นในเชิงการค้า</a:t>
            </a:r>
          </a:p>
          <a:p>
            <a:pPr algn="ctr"/>
            <a:r>
              <a:rPr lang="en-US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Innovative Technology on Shelf Life Extension and Transportation of Commercial Sea Grape (</a:t>
            </a:r>
            <a:r>
              <a:rPr lang="en-US" sz="2000" i="1" dirty="0" err="1">
                <a:latin typeface="Browallia New" panose="020B0604020202020204" pitchFamily="34" charset="-34"/>
                <a:cs typeface="Browallia New" panose="020B0604020202020204" pitchFamily="34" charset="-34"/>
              </a:rPr>
              <a:t>Caulerpa</a:t>
            </a:r>
            <a:r>
              <a:rPr lang="en-US" sz="2000" i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sz="2000" i="1" dirty="0" err="1">
                <a:latin typeface="Browallia New" panose="020B0604020202020204" pitchFamily="34" charset="-34"/>
                <a:cs typeface="Browallia New" panose="020B0604020202020204" pitchFamily="34" charset="-34"/>
              </a:rPr>
              <a:t>lentillifera</a:t>
            </a:r>
            <a:r>
              <a:rPr lang="en-US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)</a:t>
            </a:r>
            <a:endParaRPr lang="en-US" sz="20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53217" y="863054"/>
            <a:ext cx="12163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Supply Site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02265" y="1276932"/>
            <a:ext cx="776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Input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6498" y="1337906"/>
            <a:ext cx="9575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Browallia New" panose="020B0604020202020204" pitchFamily="34" charset="-34"/>
                <a:cs typeface="Browallia New" panose="020B0604020202020204" pitchFamily="34" charset="-34"/>
              </a:rPr>
              <a:t>Activity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1746" y="3131330"/>
            <a:ext cx="2025366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กรมประมง</a:t>
            </a:r>
          </a:p>
          <a:p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สร้างองค์ความรู้กระบวนการที่ดีในการยืดอายุสาหร่ายพวงองุ่นหลังการ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เก็บเกี่ยว ตั้งแต่การทำความสะอาด การลดการปนเปื้อนของจุลินทรีย์ การยืดอายุด้วยฟิล์ม และสภาวะที่เหมาะสมต่อการขนส่ง</a:t>
            </a:r>
          </a:p>
          <a:p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แก่กลุ่มเกษตรกรและผู้ประกอบการเพาะเลี้ยงสาหร่ายพวงองุ่น</a:t>
            </a:r>
            <a:endParaRPr lang="th-TH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19697" y="1794009"/>
            <a:ext cx="243366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1. การปรับปรุงวิธีการทำความสะอาดสาหร่ายพวงองุ่นโดยการตกตะกอนด้วยกระแสไฟฟ้า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23000" y="2389387"/>
            <a:ext cx="2827056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2. กระบวนการลดการปนเปื้อนของจุลินทรีย์</a:t>
            </a:r>
            <a:endParaRPr lang="th-TH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en-US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1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)</a:t>
            </a:r>
            <a:r>
              <a:rPr lang="en-US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การฉายรังสียูวี-ซี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2) การให้ความร้อนแบบโอห์มมิค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3) การเคลือบด้วยสารต้านจุลินทรีย์โดย</a:t>
            </a:r>
            <a:r>
              <a:rPr lang="th-TH" sz="1400" b="0" u="none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กำเนิด</a:t>
            </a:r>
          </a:p>
          <a:p>
            <a:pPr lvl="0"/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- ข้อมูลต้นทุนกระบวนการลดการปนเปื้อนจุลินทรีย์</a:t>
            </a:r>
            <a:endParaRPr lang="th-TH" sz="1400" b="0" u="none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47335" y="3662922"/>
            <a:ext cx="303459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3. </a:t>
            </a:r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จลนพลศาสตร์และการยืดอายุการเก็บรักษา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1) จลนพลศาสตร์การสูญเสียคุณภาพของสาหร่ายพวงองุ่น 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2) การศึกษาผลของฟิล์มทางการบรรจุต่อคุณภาพของสาหร่ายพวงองุ่น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3) การศึกษาอัตราการหายใจของสาหร่ายพวง</a:t>
            </a:r>
            <a:r>
              <a:rPr lang="th-TH" sz="1400" b="0" u="none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องุ่น</a:t>
            </a:r>
          </a:p>
          <a:p>
            <a:pPr lvl="0"/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- ข้อมูลต้นทุนของวิธีการยืดอายุการเก็บรักษา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56191" y="5145671"/>
            <a:ext cx="3160675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4. </a:t>
            </a:r>
            <a:r>
              <a:rPr lang="en-US" sz="1400" b="0" u="none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การศึกษาการขนส่งสาหร่ายพวงองุ่น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1) การศึกษาการขนส่งสาหร่ายพวงองุ่นสำหรับการค้าส่ง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lvl="0"/>
            <a:r>
              <a:rPr lang="th-TH" sz="1400" b="0" u="none" dirty="0">
                <a:latin typeface="Browallia New" panose="020B0604020202020204" pitchFamily="34" charset="-34"/>
                <a:cs typeface="Browallia New" panose="020B0604020202020204" pitchFamily="34" charset="-34"/>
              </a:rPr>
              <a:t>2) การศึกษาการขนส่งสาหร่ายพวงองุ่นสำหรับการค้าปลีก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69075" y="1449260"/>
            <a:ext cx="336300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1. - กระบวนการที่เหมาะสมสำหรับการทำความสะอาดสาหร่ายพวงองุ่นด้วยการใช้กระแสไฟฟ้า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สำหรับสาหร่าย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endParaRPr lang="en-US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-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สิ่งประดิษฐ์เครื่องทำความสะอาดสาหร่ายพวงองุ่นด้วยการใช้กระแสไฟฟ้าขนาดเล็ก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1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เครื่อง กำลังการผลิต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ชม</a:t>
            </a:r>
            <a:endParaRPr lang="en-US" sz="1400" dirty="0">
              <a:solidFill>
                <a:srgbClr val="FF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59638" y="2386657"/>
            <a:ext cx="330910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2.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-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กระบวนการที่เหมาะสมเพื่อลดการปนเปื้อนของจุลินทรีย์ ด้วยการให้ความร้อนแบบโอห์มมิค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และ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หรือการฉายรังสียูวี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-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ซี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สำหรับสาหร่าย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และ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หรือการเคลือบด้วยสารต้านจุลินทรีย์โดยกำเนิด สำหรับสาหร่าย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5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 </a:t>
            </a:r>
            <a:endParaRPr lang="en-US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-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สิ่งประดิษฐ์ตู้ฉายรังสีต้นแบบ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เครื่อง กำลังการผลิต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 15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นาที</a:t>
            </a:r>
            <a:endParaRPr lang="en-US" sz="1400" dirty="0">
              <a:solidFill>
                <a:srgbClr val="FF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1505" y="3777660"/>
            <a:ext cx="330503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3.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-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กระบวนการบรรจุเพื่อยืดอายุการเก็บรักษาของสาหร่ายพวงองุ่น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1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กระบวนการ สำหรับสาหร่ายอย่างน้อย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150-200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กรัม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ถุง</a:t>
            </a:r>
            <a:endParaRPr lang="en-US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-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บรรจุภัณฑ์แบบปรับสภาพบรรยากาศสมดุลเพื่อยืดอายุการเก็บรักษาของสาหร่ายพวงองุ่น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รูปแบบ กำลังการผลิต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1.5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ชม</a:t>
            </a:r>
            <a:endParaRPr lang="en-US" sz="1400" dirty="0">
              <a:solidFill>
                <a:srgbClr val="FF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93330" y="5147480"/>
            <a:ext cx="327540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4.</a:t>
            </a:r>
            <a:r>
              <a:rPr lang="th-TH" sz="1400" b="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กระบวนการขนส่งสำหรับทางการค้า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จำนวน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2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รูปแบบ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ดังนี้ การค้าส่ง กำลังการผลิต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10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ชม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และการค้าปลีก กำลังการผลิต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1.5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กก</a:t>
            </a:r>
            <a:r>
              <a:rPr lang="en-US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/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ชม</a:t>
            </a:r>
            <a:endParaRPr lang="th-TH" sz="1400" dirty="0">
              <a:solidFill>
                <a:srgbClr val="FF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85394" y="1361721"/>
            <a:ext cx="11080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Demand Site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2594626" y="1727018"/>
            <a:ext cx="50038" cy="504473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eft Arrow 25"/>
          <p:cNvSpPr/>
          <p:nvPr/>
        </p:nvSpPr>
        <p:spPr>
          <a:xfrm>
            <a:off x="9424076" y="3292939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>
          <a:xfrm>
            <a:off x="6321855" y="1969854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>
          <a:xfrm>
            <a:off x="6173797" y="3153199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01118" y="1740056"/>
            <a:ext cx="2263525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u="sng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เกษตรกร และผู้ประกอบการผู้เพาะเลี้ยงสาหร่ายพวงองุ่น </a:t>
            </a:r>
          </a:p>
          <a:p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ต้องการแนวปฏิบัติที่ดีเพื่อยืดอายุสาหร่ายพวงองุ่นหลังการเก็บเกี่ยว เพื่อลดความสูญเสียรายได้</a:t>
            </a:r>
            <a:endParaRPr lang="en-US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102" y="685403"/>
            <a:ext cx="70533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วัตถุประสงค์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เพื่อให้ได้กระบวนการขนส่งสาหร่ายพวงองุ่นเชิงการค้าโดยการผสานนวัตกรรมเทคโนโลยีต่าง ๆ เพื่อยืดอายุการเก็บรักษาและการขนส่งของสาหร่ายพวงองุ่นให้นานขึ้นอย่างน้อย 10-14 วัน เมื่อเทียบกับการทำความสะอาดแบบดั้งเดิม (อายุการเก็บรักษา 3-5 วัน) โดยต้องมีความคุ้มทุนและง่ายในการใช้งานจริง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725150" y="1689559"/>
            <a:ext cx="2184143" cy="50475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th-TH" sz="1400" b="1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th-TH" sz="14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ที่มา / ความสำคัญ</a:t>
            </a:r>
          </a:p>
          <a:p>
            <a:pPr marL="342900" indent="-342900">
              <a:buAutoNum type="arabicPeriod"/>
            </a:pP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เกษตรกรและผู้เพาะเลี้ยงสาหร่ายพวงองุ่น พบว่าสาหร่ายพวงองุ่นหลัง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เก็บเกี่ยวเก็บได้เพียง 3-5 วัน ก่อให้เกิดปัญหาความสูญเสียรายได้ คิดเป็นมูลค่า 10% ของมูลค่าสาหร่ายพวงองุ่นทั้งหมด หรือ 12 ล้านบาทต่อ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ปี</a:t>
            </a:r>
          </a:p>
          <a:p>
            <a:pPr marL="342900" indent="-342900">
              <a:buFontTx/>
              <a:buAutoNum type="arabicPeriod"/>
            </a:pP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กรม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ประมง ศูนย์วิจัยและพัฒนาการเพาะเลี้ยงสัตว์น้ำ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ชายฝั่ง ได้รับปัญหาและต้องการหาแนวทางการยืดอายุสาหร่ายเพื่อนำไปใช้แก่กลุ่มเกษตรและผู้ประกอบการผู้เพาะเลี้ยงสาหร่ายพวงองุ่น</a:t>
            </a:r>
          </a:p>
          <a:p>
            <a:pPr marL="342900" indent="-342900">
              <a:buFontTx/>
              <a:buAutoNum type="arabicPeriod"/>
            </a:pPr>
            <a:endParaRPr lang="th-TH" sz="1400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th-TH" sz="14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คณะนักวิจัย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th-TH" sz="14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u="sng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หัวหน้าโครงการ </a:t>
            </a:r>
            <a:r>
              <a:rPr lang="th-TH" sz="14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/>
            </a:r>
            <a:br>
              <a:rPr lang="th-TH" sz="14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</a:b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รศ.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ดร.ภาณุวัฒน์ 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สรรพกุล</a:t>
            </a:r>
            <a:endParaRPr lang="th-TH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มหาวิทยาลัยเกษตรศาสตร์</a:t>
            </a:r>
            <a:endParaRPr lang="th-TH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85750" indent="-285750">
              <a:buFontTx/>
              <a:buChar char="-"/>
            </a:pPr>
            <a:endParaRPr lang="th-TH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th-TH" sz="14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งบประมาณ </a:t>
            </a:r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จาก สวก. 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2,593,700 บาท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4691" y="5407294"/>
            <a:ext cx="226554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u="sng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ผู้ประกอบการผลิตเครื่องมือ</a:t>
            </a:r>
          </a:p>
          <a:p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สามารถขยายผลการผลิตเครื่องจักรทางการเกษตร คือ</a:t>
            </a:r>
          </a:p>
          <a:p>
            <a:r>
              <a:rPr lang="en-US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1. 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ต้นแบบเครื่องทำความสะอาดสาหร่ายพวงองุ่นในเชิงการค้า</a:t>
            </a:r>
            <a:endParaRPr lang="en-US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2. 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ต้นแบบตู้ฉายรังสีในเชิงการค้า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1700490" y="2864613"/>
            <a:ext cx="2902" cy="2711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7" name="Left Arrow 66"/>
          <p:cNvSpPr/>
          <p:nvPr/>
        </p:nvSpPr>
        <p:spPr>
          <a:xfrm>
            <a:off x="6137985" y="5522411"/>
            <a:ext cx="234896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644230" y="6079590"/>
            <a:ext cx="285501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5. ศึกษาต้นทุนของกระบวนการยืดอายุสาหร่ายพวงองุ่น</a:t>
            </a:r>
            <a:endParaRPr lang="en-US" sz="1400" b="0" u="none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5" name="Left Arrow 44"/>
          <p:cNvSpPr/>
          <p:nvPr/>
        </p:nvSpPr>
        <p:spPr>
          <a:xfrm>
            <a:off x="6050506" y="4347645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47450" y="1109933"/>
            <a:ext cx="121542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Output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291190" y="2208464"/>
            <a:ext cx="659307" cy="3967098"/>
            <a:chOff x="1972526" y="2226347"/>
            <a:chExt cx="965292" cy="3967098"/>
          </a:xfrm>
        </p:grpSpPr>
        <p:grpSp>
          <p:nvGrpSpPr>
            <p:cNvPr id="87" name="Group 86"/>
            <p:cNvGrpSpPr/>
            <p:nvPr/>
          </p:nvGrpSpPr>
          <p:grpSpPr>
            <a:xfrm>
              <a:off x="1972526" y="2226347"/>
              <a:ext cx="965292" cy="3967098"/>
              <a:chOff x="2729653" y="2463217"/>
              <a:chExt cx="599371" cy="3967098"/>
            </a:xfrm>
          </p:grpSpPr>
          <p:grpSp>
            <p:nvGrpSpPr>
              <p:cNvPr id="84" name="Group 83"/>
              <p:cNvGrpSpPr/>
              <p:nvPr/>
            </p:nvGrpSpPr>
            <p:grpSpPr>
              <a:xfrm>
                <a:off x="3059823" y="2463217"/>
                <a:ext cx="269201" cy="3967098"/>
                <a:chOff x="3059823" y="2463217"/>
                <a:chExt cx="269201" cy="3967098"/>
              </a:xfrm>
            </p:grpSpPr>
            <p:cxnSp>
              <p:nvCxnSpPr>
                <p:cNvPr id="76" name="Straight Connector 75"/>
                <p:cNvCxnSpPr/>
                <p:nvPr/>
              </p:nvCxnSpPr>
              <p:spPr>
                <a:xfrm flipH="1" flipV="1">
                  <a:off x="3059823" y="5280968"/>
                  <a:ext cx="262125" cy="1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flipH="1" flipV="1">
                  <a:off x="3059823" y="3930551"/>
                  <a:ext cx="262125" cy="1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flipH="1" flipV="1">
                  <a:off x="3066899" y="2463217"/>
                  <a:ext cx="262125" cy="1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/>
                <p:cNvCxnSpPr>
                  <a:cxnSpLocks/>
                </p:cNvCxnSpPr>
                <p:nvPr/>
              </p:nvCxnSpPr>
              <p:spPr>
                <a:xfrm flipH="1">
                  <a:off x="3066380" y="2473947"/>
                  <a:ext cx="8004" cy="395636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6" name="Straight Arrow Connector 85"/>
              <p:cNvCxnSpPr/>
              <p:nvPr/>
            </p:nvCxnSpPr>
            <p:spPr>
              <a:xfrm flipH="1">
                <a:off x="2729653" y="4450197"/>
                <a:ext cx="340729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/>
            <p:cNvCxnSpPr/>
            <p:nvPr/>
          </p:nvCxnSpPr>
          <p:spPr>
            <a:xfrm flipH="1" flipV="1">
              <a:off x="2514356" y="5618771"/>
              <a:ext cx="422154" cy="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 flipV="1">
              <a:off x="2511879" y="6174604"/>
              <a:ext cx="422154" cy="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24667" y="2901923"/>
            <a:ext cx="2902" cy="27116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969426" y="5136132"/>
            <a:ext cx="2902" cy="27116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241455" y="2947695"/>
            <a:ext cx="2902" cy="242807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852993" y="5942799"/>
            <a:ext cx="3449730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5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.</a:t>
            </a:r>
            <a:r>
              <a:rPr lang="th-TH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ได้</a:t>
            </a:r>
            <a:r>
              <a:rPr lang="th-TH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ข้อมูลที่เกี่ยวข้องในกระบวนการ เช่น</a:t>
            </a:r>
          </a:p>
          <a:p>
            <a:r>
              <a:rPr lang="en-US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- </a:t>
            </a:r>
            <a:r>
              <a:rPr lang="th-TH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ต้นทุน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ของต้นแบบเครื่องทำความสะอาดสาหร่ายและตู้ฉายรังสี</a:t>
            </a:r>
            <a:endParaRPr lang="en-US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- </a:t>
            </a:r>
            <a:r>
              <a:rPr lang="th-TH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ต้นทุนแต่ละ </a:t>
            </a:r>
            <a:r>
              <a:rPr lang="en-US" sz="1400" b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treatment </a:t>
            </a:r>
            <a:r>
              <a:rPr lang="th-TH" sz="140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ของกระบวนการยืดอายุสาหร่ายพวงองุ่น</a:t>
            </a:r>
            <a:endParaRPr lang="th-TH" sz="1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68" name="Left Arrow 67"/>
          <p:cNvSpPr/>
          <p:nvPr/>
        </p:nvSpPr>
        <p:spPr>
          <a:xfrm>
            <a:off x="6205228" y="6168304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8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690</Words>
  <Application>Microsoft Office PowerPoint</Application>
  <PresentationFormat>แบบจอกว้าง</PresentationFormat>
  <Paragraphs>51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Browallia New</vt:lpstr>
      <vt:lpstr>Calibri</vt:lpstr>
      <vt:lpstr>Calibri Light</vt:lpstr>
      <vt:lpstr>Office Theme</vt:lpstr>
      <vt:lpstr>งานนำเสนอ PowerPoint</vt:lpstr>
    </vt:vector>
  </TitlesOfParts>
  <Company>kurdi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kurdi620614-1</dc:creator>
  <cp:lastModifiedBy>Noppawut Pongboon</cp:lastModifiedBy>
  <cp:revision>61</cp:revision>
  <cp:lastPrinted>2020-04-28T09:05:20Z</cp:lastPrinted>
  <dcterms:created xsi:type="dcterms:W3CDTF">2020-03-11T05:07:53Z</dcterms:created>
  <dcterms:modified xsi:type="dcterms:W3CDTF">2020-04-29T04:31:05Z</dcterms:modified>
</cp:coreProperties>
</file>