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</p:sldMasterIdLst>
  <p:notesMasterIdLst>
    <p:notesMasterId r:id="rId60"/>
  </p:notesMasterIdLst>
  <p:sldIdLst>
    <p:sldId id="343" r:id="rId4"/>
    <p:sldId id="622" r:id="rId5"/>
    <p:sldId id="293" r:id="rId6"/>
    <p:sldId id="257" r:id="rId7"/>
    <p:sldId id="723" r:id="rId8"/>
    <p:sldId id="256" r:id="rId9"/>
    <p:sldId id="735" r:id="rId10"/>
    <p:sldId id="661" r:id="rId11"/>
    <p:sldId id="628" r:id="rId12"/>
    <p:sldId id="627" r:id="rId13"/>
    <p:sldId id="624" r:id="rId14"/>
    <p:sldId id="625" r:id="rId15"/>
    <p:sldId id="309" r:id="rId16"/>
    <p:sldId id="720" r:id="rId17"/>
    <p:sldId id="348" r:id="rId18"/>
    <p:sldId id="312" r:id="rId19"/>
    <p:sldId id="636" r:id="rId20"/>
    <p:sldId id="637" r:id="rId21"/>
    <p:sldId id="638" r:id="rId22"/>
    <p:sldId id="710" r:id="rId23"/>
    <p:sldId id="711" r:id="rId24"/>
    <p:sldId id="712" r:id="rId25"/>
    <p:sldId id="713" r:id="rId26"/>
    <p:sldId id="669" r:id="rId27"/>
    <p:sldId id="660" r:id="rId28"/>
    <p:sldId id="696" r:id="rId29"/>
    <p:sldId id="697" r:id="rId30"/>
    <p:sldId id="670" r:id="rId31"/>
    <p:sldId id="698" r:id="rId32"/>
    <p:sldId id="699" r:id="rId33"/>
    <p:sldId id="322" r:id="rId34"/>
    <p:sldId id="295" r:id="rId35"/>
    <p:sldId id="331" r:id="rId36"/>
    <p:sldId id="323" r:id="rId37"/>
    <p:sldId id="298" r:id="rId38"/>
    <p:sldId id="721" r:id="rId39"/>
    <p:sldId id="465" r:id="rId40"/>
    <p:sldId id="359" r:id="rId41"/>
    <p:sldId id="337" r:id="rId42"/>
    <p:sldId id="722" r:id="rId43"/>
    <p:sldId id="333" r:id="rId44"/>
    <p:sldId id="664" r:id="rId45"/>
    <p:sldId id="650" r:id="rId46"/>
    <p:sldId id="646" r:id="rId47"/>
    <p:sldId id="647" r:id="rId48"/>
    <p:sldId id="652" r:id="rId49"/>
    <p:sldId id="612" r:id="rId50"/>
    <p:sldId id="653" r:id="rId51"/>
    <p:sldId id="640" r:id="rId52"/>
    <p:sldId id="701" r:id="rId53"/>
    <p:sldId id="731" r:id="rId54"/>
    <p:sldId id="706" r:id="rId55"/>
    <p:sldId id="705" r:id="rId56"/>
    <p:sldId id="727" r:id="rId57"/>
    <p:sldId id="733" r:id="rId58"/>
    <p:sldId id="734" r:id="rId5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4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8055"/>
          </a:xfrm>
          <a:prstGeom prst="rect">
            <a:avLst/>
          </a:prstGeom>
        </p:spPr>
        <p:txBody>
          <a:bodyPr vert="horz" lIns="98041" tIns="49021" rIns="98041" bIns="49021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8055"/>
          </a:xfrm>
          <a:prstGeom prst="rect">
            <a:avLst/>
          </a:prstGeom>
        </p:spPr>
        <p:txBody>
          <a:bodyPr vert="horz" lIns="98041" tIns="49021" rIns="98041" bIns="49021" rtlCol="0"/>
          <a:lstStyle>
            <a:lvl1pPr algn="r">
              <a:defRPr sz="1400"/>
            </a:lvl1pPr>
          </a:lstStyle>
          <a:p>
            <a:fld id="{83F7B528-183C-412A-89BB-F49561E3E1E1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041" tIns="49021" rIns="98041" bIns="49021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</p:spPr>
        <p:txBody>
          <a:bodyPr vert="horz" lIns="98041" tIns="49021" rIns="98041" bIns="49021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9428588"/>
            <a:ext cx="2945659" cy="498053"/>
          </a:xfrm>
          <a:prstGeom prst="rect">
            <a:avLst/>
          </a:prstGeom>
        </p:spPr>
        <p:txBody>
          <a:bodyPr vert="horz" lIns="98041" tIns="49021" rIns="98041" bIns="49021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50446" y="9428588"/>
            <a:ext cx="2945659" cy="498053"/>
          </a:xfrm>
          <a:prstGeom prst="rect">
            <a:avLst/>
          </a:prstGeom>
        </p:spPr>
        <p:txBody>
          <a:bodyPr vert="horz" lIns="98041" tIns="49021" rIns="98041" bIns="49021" rtlCol="0" anchor="b"/>
          <a:lstStyle>
            <a:lvl1pPr algn="r">
              <a:defRPr sz="1400"/>
            </a:lvl1pPr>
          </a:lstStyle>
          <a:p>
            <a:fld id="{085ABBCE-6B9B-4798-A3C8-5D6A198F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7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ตาราง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70370028"/>
              </p:ext>
            </p:extLst>
          </p:nvPr>
        </p:nvGraphicFramePr>
        <p:xfrm>
          <a:off x="8288215" y="6035040"/>
          <a:ext cx="7467600" cy="822960"/>
        </p:xfrm>
        <a:graphic>
          <a:graphicData uri="http://schemas.openxmlformats.org/drawingml/2006/table">
            <a:tbl>
              <a:tblPr/>
              <a:tblGrid>
                <a:gridCol w="7467600">
                  <a:extLst>
                    <a:ext uri="{9D8B030D-6E8A-4147-A177-3AD203B41FA5}">
                      <a16:colId xmlns:a16="http://schemas.microsoft.com/office/drawing/2014/main" val="1940343639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pPr algn="ctr"/>
                      <a:r>
                        <a:rPr lang="en-GB" b="0" i="0" u="none" strike="noStrike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87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729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Font typeface="Arial" panose="020B0604020202020204" pitchFamily="34" charset="0"/>
                        <a:buChar char="•"/>
                      </a:pPr>
                      <a:endParaRPr lang="en-GB" b="0" i="0" u="none" strike="noStrike" dirty="0">
                        <a:solidFill>
                          <a:srgbClr val="333333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660393"/>
                  </a:ext>
                </a:extLst>
              </a:tr>
            </a:tbl>
          </a:graphicData>
        </a:graphic>
      </p:graphicFrame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9FFA-DB53-44F6-9ABF-7BEA18D03451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41D5-A078-493C-B370-5170D81D0245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4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AA1A4-51BE-41B9-9056-2C08BEC82581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04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95CBF-C7E6-4102-8A0D-88BC7EAECE75}" type="datetime1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41372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-37211"/>
            <a:ext cx="12192000" cy="1171067"/>
          </a:xfrm>
        </p:spPr>
        <p:txBody>
          <a:bodyPr>
            <a:normAutofit/>
          </a:bodyPr>
          <a:lstStyle>
            <a:lvl1pPr algn="ctr">
              <a:defRPr sz="6600" b="1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2984" y="1276984"/>
            <a:ext cx="11807952" cy="50793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400" b="1">
                <a:latin typeface="DilleniaUPC" panose="02020603050405020304" pitchFamily="18" charset="-34"/>
                <a:cs typeface="DilleniaUPC" panose="02020603050405020304" pitchFamily="18" charset="-34"/>
              </a:defRPr>
            </a:lvl1pPr>
            <a:lvl2pPr marL="457200" indent="0">
              <a:lnSpc>
                <a:spcPct val="100000"/>
              </a:lnSpc>
              <a:spcBef>
                <a:spcPts val="0"/>
              </a:spcBef>
              <a:buNone/>
              <a:defRPr sz="4400" b="1">
                <a:latin typeface="DilleniaUPC" panose="02020603050405020304" pitchFamily="18" charset="-34"/>
                <a:cs typeface="DilleniaUPC" panose="02020603050405020304" pitchFamily="18" charset="-34"/>
              </a:defRPr>
            </a:lvl2pPr>
            <a:lvl3pPr marL="914400" indent="0">
              <a:lnSpc>
                <a:spcPct val="100000"/>
              </a:lnSpc>
              <a:spcBef>
                <a:spcPts val="0"/>
              </a:spcBef>
              <a:buNone/>
              <a:defRPr sz="4400" b="1">
                <a:latin typeface="DilleniaUPC" panose="02020603050405020304" pitchFamily="18" charset="-34"/>
                <a:cs typeface="DilleniaUPC" panose="02020603050405020304" pitchFamily="18" charset="-34"/>
              </a:defRPr>
            </a:lvl3pPr>
            <a:lvl4pPr marL="1371600" indent="0">
              <a:lnSpc>
                <a:spcPct val="100000"/>
              </a:lnSpc>
              <a:spcBef>
                <a:spcPts val="0"/>
              </a:spcBef>
              <a:buNone/>
              <a:defRPr sz="4400" b="1">
                <a:latin typeface="DilleniaUPC" panose="02020603050405020304" pitchFamily="18" charset="-34"/>
                <a:cs typeface="DilleniaUPC" panose="02020603050405020304" pitchFamily="18" charset="-34"/>
              </a:defRPr>
            </a:lvl4pPr>
            <a:lvl5pPr marL="1828800" indent="0">
              <a:lnSpc>
                <a:spcPct val="100000"/>
              </a:lnSpc>
              <a:spcBef>
                <a:spcPts val="0"/>
              </a:spcBef>
              <a:buNone/>
              <a:defRPr sz="4400" b="1">
                <a:latin typeface="DilleniaUPC" panose="02020603050405020304" pitchFamily="18" charset="-34"/>
                <a:cs typeface="DilleniaUPC" panose="02020603050405020304" pitchFamily="18" charset="-34"/>
              </a:defRPr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5D10-E47E-44BC-886B-414BF37EEB2A}" type="datetime1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6246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3E61-7E45-4756-A1D2-28F9F4C55A12}" type="datetime1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0962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64A57-0101-406B-B7A5-CCB448FC7BE9}" type="datetime1">
              <a:rPr lang="th-TH" smtClean="0"/>
              <a:t>04/05/61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4382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3AE0-F48E-443E-8125-B71A8947CB90}" type="datetime1">
              <a:rPr lang="th-TH" smtClean="0"/>
              <a:t>04/05/61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436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2661B-81A9-44E3-A845-5C99D545F672}" type="datetime1">
              <a:rPr lang="th-TH" smtClean="0"/>
              <a:t>04/05/61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2357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EBC4-17A1-4F1F-ADD2-2206CBEFE946}" type="datetime1">
              <a:rPr lang="th-TH" smtClean="0"/>
              <a:t>04/05/61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4363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A8B0-431D-44CE-BDC0-1EB34EA73397}" type="datetime1">
              <a:rPr lang="th-TH" smtClean="0"/>
              <a:t>04/05/61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123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27D3-6DE9-4C65-BD06-5745BA0B8551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0460-FBBE-4E49-A9DE-7DF86457F164}" type="datetime1">
              <a:rPr lang="th-TH" smtClean="0"/>
              <a:t>04/05/61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4755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07073-9358-4BF8-A069-7A0AF16490C1}" type="datetime1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71575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03CAF-9B4D-4C1A-A2E4-E8104BD7031E}" type="datetime1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338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DF21-64F9-4C55-8084-96ABFC83CA3C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991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AE9A-3FCD-4A4C-AE5C-4B6DE5A43890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834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E102-F909-44E6-8467-2847C5B54C4C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92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BAF5-0E49-4D4C-8FD7-54CCB9731167}" type="datetime1">
              <a:rPr lang="th-TH" smtClean="0"/>
              <a:t>04/05/61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942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A0E95-5D8C-489F-A4C9-06B48FC0B945}" type="datetime1">
              <a:rPr lang="th-TH" smtClean="0"/>
              <a:t>04/05/61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02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5B13-AE78-44B7-A920-29C01976262A}" type="datetime1">
              <a:rPr lang="th-TH" smtClean="0"/>
              <a:t>04/05/61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547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BFFD2-BB78-486B-8544-56015E562DA2}" type="datetime1">
              <a:rPr lang="th-TH" smtClean="0"/>
              <a:t>04/05/61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5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828C-5077-46B2-AE05-EC0C182077D1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671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4804-2D7D-46BC-BFB3-C84992F816F5}" type="datetime1">
              <a:rPr lang="th-TH" smtClean="0"/>
              <a:t>04/05/61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206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5BC-B75B-4E8F-A631-FAA3BABF0959}" type="datetime1">
              <a:rPr lang="th-TH" smtClean="0"/>
              <a:t>04/05/61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762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7DDC4-6AA8-423D-872F-156C30DD5B3F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079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CA9D6-2274-4ACA-9B7B-82F4BF99B3D3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62BEB-D8C8-4E74-8EE0-E2BCCC27D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9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494E-841E-476E-93ED-99A769202149}" type="datetime1">
              <a:rPr lang="th-TH" smtClean="0"/>
              <a:t>04/05/61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0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99DA-E8EE-4EE4-945F-94B55B3B2F70}" type="datetime1">
              <a:rPr lang="th-TH" smtClean="0"/>
              <a:t>04/05/61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1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8027-6DEB-4C65-84A7-D751DCE80D50}" type="datetime1">
              <a:rPr lang="th-TH" smtClean="0"/>
              <a:t>04/05/61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6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6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B66A-30EA-4E58-A9CC-DA2C6272AE20}" type="datetime1">
              <a:rPr lang="th-TH" smtClean="0"/>
              <a:t>04/05/61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4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9F886-A195-4B5B-9321-EB293A42C392}" type="datetime1">
              <a:rPr lang="th-TH" smtClean="0"/>
              <a:t>04/05/61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8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61925" y="1101724"/>
            <a:ext cx="11868150" cy="5165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dirty="0"/>
              <a:t>แก้ไขสไตล์ของข้อความต้นแบบ</a:t>
            </a:r>
          </a:p>
          <a:p>
            <a:pPr lvl="1"/>
            <a:r>
              <a:rPr lang="th-TH" dirty="0"/>
              <a:t>ระดับที่สอง</a:t>
            </a:r>
          </a:p>
          <a:p>
            <a:pPr lvl="2"/>
            <a:r>
              <a:rPr lang="th-TH" dirty="0"/>
              <a:t>ระดับที่สาม</a:t>
            </a:r>
          </a:p>
          <a:p>
            <a:pPr lvl="3"/>
            <a:r>
              <a:rPr lang="th-TH" dirty="0"/>
              <a:t>ระดับที่สี่</a:t>
            </a:r>
          </a:p>
          <a:p>
            <a:pPr lvl="4"/>
            <a:r>
              <a:rPr lang="th-TH" dirty="0"/>
              <a:t>ระดับที่ห้า</a:t>
            </a:r>
            <a:endParaRPr lang="en-US" dirty="0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5494B-F651-4410-870C-052D4DAC89DE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9D6A9-04F6-4C91-9192-C2EA1E84C2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8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chemeClr val="tx1"/>
          </a:solidFill>
          <a:latin typeface="DilleniaUPC" panose="02020603050405020304" pitchFamily="18" charset="-34"/>
          <a:ea typeface="+mj-ea"/>
          <a:cs typeface="DilleniaUPC" panose="02020603050405020304" pitchFamily="18" charset="-34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10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1pPr>
      <a:lvl2pPr marL="457200" indent="0" algn="l" defTabSz="914400" rtl="0" eaLnBrk="1" latinLnBrk="0" hangingPunct="1">
        <a:lnSpc>
          <a:spcPct val="85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2pPr>
      <a:lvl3pPr marL="914400" indent="0" algn="l" defTabSz="914400" rtl="0" eaLnBrk="1" latinLnBrk="0" hangingPunct="1">
        <a:lnSpc>
          <a:spcPct val="85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3pPr>
      <a:lvl4pPr marL="1371600" indent="0" algn="l" defTabSz="914400" rtl="0" eaLnBrk="1" latinLnBrk="0" hangingPunct="1">
        <a:lnSpc>
          <a:spcPct val="85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4pPr>
      <a:lvl5pPr marL="1828800" indent="0" algn="l" defTabSz="914400" rtl="0" eaLnBrk="1" latinLnBrk="0" hangingPunct="1">
        <a:lnSpc>
          <a:spcPct val="85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61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243840" y="1350136"/>
            <a:ext cx="11817096" cy="5006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23461-A2FE-42D6-BA11-B7EBECBC67B9}" type="datetime1">
              <a:rPr lang="th-TH" smtClean="0"/>
              <a:t>04/05/61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9317736" y="64446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05535-FA06-4C49-80F3-FE39E84F3F4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768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8000" b="1" kern="1200">
          <a:solidFill>
            <a:srgbClr val="0000CC"/>
          </a:solidFill>
          <a:latin typeface="DilleniaUPC" panose="02020603050405020304" pitchFamily="18" charset="-34"/>
          <a:ea typeface="+mj-ea"/>
          <a:cs typeface="DilleniaUPC" panose="02020603050405020304" pitchFamily="18" charset="-34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4400" b="1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7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12682" y="1384190"/>
            <a:ext cx="11690131" cy="4972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B3C93-4943-47F9-B5CD-43DC0AFC630F}" type="datetime1">
              <a:rPr lang="th-TH" smtClean="0"/>
              <a:t>04/05/61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925961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62BEB-D8C8-4E74-8EE0-E2BCCC27D4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4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chemeClr val="tx1"/>
          </a:solidFill>
          <a:latin typeface="DilleniaUPC" panose="02020603050405020304" pitchFamily="18" charset="-34"/>
          <a:ea typeface="+mj-ea"/>
          <a:cs typeface="DilleniaUPC" panose="02020603050405020304" pitchFamily="18" charset="-34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4000" b="1" i="0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4000" b="1" i="0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4000" b="1" i="0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4000" b="1" i="0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4000" b="1" i="0" kern="1200">
          <a:solidFill>
            <a:schemeClr val="tx1"/>
          </a:solidFill>
          <a:latin typeface="DilleniaUPC" panose="02020603050405020304" pitchFamily="18" charset="-34"/>
          <a:ea typeface="+mn-ea"/>
          <a:cs typeface="DilleniaUPC" panose="02020603050405020304" pitchFamily="18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google.co.th/url?sa=i&amp;rct=j&amp;q=&amp;esrc=s&amp;frm=1&amp;source=images&amp;cd=&amp;cad=rja&amp;uact=8&amp;ved=0CAcQjRw&amp;url=http://www.energysavingmedia.com/news/page.php?a=10&amp;n=131&amp;ei=rVZPVIXRC4Xn8gWX1IKQCw&amp;bvm=bv.77880786,d.dGc&amp;psig=AFQjCNGCjI0bFu7pYEboZq6ZsJPmyqkH_g&amp;ust=141457200756870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th/url?sa=i&amp;rct=j&amp;q=&amp;esrc=s&amp;frm=1&amp;source=images&amp;cd=&amp;cad=rja&amp;uact=8&amp;ved=0CAcQjRw&amp;url=http://www.area1.skn.go.th/home/&amp;ei=7FZPVP3fBYj88QWDzYD4BQ&amp;bvm=bv.77880786,d.dGc&amp;psig=AFQjCNGCjI0bFu7pYEboZq6ZsJPmyqkH_g&amp;ust=1414572007568709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google.co.th/url?sa=i&amp;rct=j&amp;q=&amp;esrc=s&amp;frm=1&amp;source=images&amp;cd=&amp;cad=rja&amp;uact=8&amp;ved=0CAcQjRw&amp;url=http://th.discuscommunity.com/index.php?topic=106.0&amp;ei=x1ZPVIW7HIfV8gX85YCQCg&amp;bvm=bv.77880786,d.dGc&amp;psig=AFQjCNGCjI0bFu7pYEboZq6ZsJPmyqkH_g&amp;ust=141457200756870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8426-4C7E-48CF-A9E6-CEDBA5DE14F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40420" y="0"/>
            <a:ext cx="12151580" cy="7355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อาจารย์ </a:t>
            </a:r>
            <a:r>
              <a:rPr lang="th-TH" sz="3200" b="1" dirty="0" err="1">
                <a:latin typeface="DilleniaUPC" panose="02020603050405020304" pitchFamily="18" charset="-34"/>
                <a:cs typeface="DilleniaUPC" panose="02020603050405020304" pitchFamily="18" charset="-34"/>
              </a:rPr>
              <a:t>จิรพร</a:t>
            </a:r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  สุเมธีประสิทธิ์</a:t>
            </a:r>
            <a:endParaRPr lang="en-US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ที่ปรึกษาอิสระ</a:t>
            </a: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 เกรด </a:t>
            </a:r>
            <a:r>
              <a:rPr lang="en-US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A </a:t>
            </a: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ขึ้นทะเบียนกับ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ศูนย์ที่ปรึกษาไทย กระทรวงการคลัง สาขา พัฒนาองค์กร</a:t>
            </a:r>
          </a:p>
          <a:p>
            <a:pPr lvl="0">
              <a:lnSpc>
                <a:spcPct val="85000"/>
              </a:lnSpc>
            </a:pP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อาจารย์พิเศษ คณะพัฒนาการเศรษฐกิจ สถาบัน</a:t>
            </a:r>
            <a:r>
              <a:rPr lang="th-TH" sz="2900" b="1" dirty="0" err="1">
                <a:latin typeface="DilleniaUPC" panose="02020603050405020304" pitchFamily="18" charset="-34"/>
                <a:cs typeface="DilleniaUPC" panose="02020603050405020304" pitchFamily="18" charset="-34"/>
              </a:rPr>
              <a:t>บัณฑิตพัฒ</a:t>
            </a: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นบริหารศาสตร์/บริหารธุรกิจหลักสูตร </a:t>
            </a:r>
            <a:r>
              <a:rPr lang="en-US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CEO MBA </a:t>
            </a: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 ม.หอการค้าไทย/คณะบริหารธุรกิจ หลักสูตรปริญญาโท ม.รามคำแหง /หลักสูตรปริญญาโท ม.รังสิต/ </a:t>
            </a: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กรรมการที่ปรึกษา </a:t>
            </a: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สำนักสิริพัฒนา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สถาบันบัณฑิตพัฒนบริหารศาสตร์ (นิด้า)</a:t>
            </a: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กรรมการวิชาการ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สนง.มาตรฐานอุตสาหกรรม </a:t>
            </a:r>
            <a:r>
              <a:rPr lang="th-TH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ให้ความเห็น-กำหนดมาตรฐาน</a:t>
            </a:r>
            <a:r>
              <a:rPr lang="en-US" sz="29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 ISO-Risk management </a:t>
            </a:r>
            <a:endParaRPr lang="en-US" sz="29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กรรมการผู้ทรงคุณวุฒิ ในคณะอนุกรรมการบริหารความเสี่ยง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สำนักงานพัฒนาเทคโนโลยีอวกาศและภูมิสารสนเทศ (องค์การมหาชน) </a:t>
            </a:r>
            <a:r>
              <a:rPr lang="en-US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GISTDA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ภายใต้กระทรวงวิทยาศาสตร์และเทคโนโลยี</a:t>
            </a: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อนุกรรมการ พิจารณาผลการศึกษารูปแบบการทุจริต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สำนักงาน ปปท. </a:t>
            </a:r>
          </a:p>
          <a:p>
            <a:pPr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ที่ปรึกษาวางระบบควบคุมภายใน ระบบบริหารความเสี่ยง และระบบตรวจสอบภายใน 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สำนักงานทรัพย์สินส่วนพระมหากษัตริย์   </a:t>
            </a:r>
          </a:p>
          <a:p>
            <a:pPr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ที่ปรึกษาการพัฒนาระบบริหารความเสี่ยง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การท่าเรือแห่งประเทศไทย</a:t>
            </a:r>
          </a:p>
          <a:p>
            <a:pPr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ที่ปรึกษาการพัฒนา </a:t>
            </a:r>
            <a:r>
              <a:rPr lang="en-US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WI </a:t>
            </a: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เพื่อรองรับ </a:t>
            </a:r>
            <a:r>
              <a:rPr lang="en-US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ISO 22301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การท่องเที่ยวแห่งประเทศไทย</a:t>
            </a: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คณะทันตแพทย์ศาสตร์ มหาวิทยาลัยมหิดล</a:t>
            </a:r>
            <a:endParaRPr lang="en-US" sz="29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ที่ปรึกษาพัฒนาระบบบริหารความเสี่ยง </a:t>
            </a:r>
            <a:r>
              <a:rPr lang="en-US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SUMMIT SHOWA MANUFACTURING</a:t>
            </a: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ที่ปรึกษารพัฒนาตัวชี้วัดและการตีค่า </a:t>
            </a:r>
            <a:r>
              <a:rPr lang="en-US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SROI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บริษัท </a:t>
            </a:r>
            <a:r>
              <a:rPr lang="en-US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IRPC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จำกัด (มหาชน) </a:t>
            </a:r>
            <a:endParaRPr lang="en-US" sz="29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lvl="0"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คอ</a:t>
            </a:r>
            <a:r>
              <a:rPr lang="th-TH" sz="2900" b="1" dirty="0" err="1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ลั</a:t>
            </a: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มนิสต์ </a:t>
            </a:r>
            <a:r>
              <a:rPr lang="en-US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GREEN INNOVATION </a:t>
            </a: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นสพ.ผู้จัดการรายวัน</a:t>
            </a:r>
            <a:endParaRPr lang="en-US" sz="29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>
              <a:lnSpc>
                <a:spcPct val="85000"/>
              </a:lnSpc>
            </a:pP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ที่ปรึกษา ผู้ทรงคุณวุฒิ การจัดทำคู่มือแนวทางการประเมินความเสี่ยงการทุจริต</a:t>
            </a:r>
            <a:r>
              <a:rPr lang="en-US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FRAs : FRAUD RISK-ASSESSMENTS </a:t>
            </a:r>
            <a:r>
              <a:rPr lang="th-TH" sz="29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สำหรับศูนย์ปฏิบัติการต่อต้านการทุจริต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หน่วยงานภาครัฐ</a:t>
            </a:r>
            <a:r>
              <a:rPr lang="en-US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  <a:r>
              <a:rPr lang="th-TH" sz="29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ปปท.</a:t>
            </a:r>
            <a:endParaRPr lang="en-US" sz="29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lvl="0">
              <a:lnSpc>
                <a:spcPct val="85000"/>
              </a:lnSpc>
            </a:pPr>
            <a:endParaRPr lang="en-US" sz="29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8413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001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รูปแบบของตัวขับเคลื่อนความเสี่ยง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10</a:t>
            </a:fld>
            <a:endParaRPr lang="en-US"/>
          </a:p>
        </p:txBody>
      </p:sp>
      <p:sp>
        <p:nvSpPr>
          <p:cNvPr id="5" name="ตัวแทนเนื้อหา 9"/>
          <p:cNvSpPr>
            <a:spLocks noGrp="1"/>
          </p:cNvSpPr>
          <p:nvPr>
            <p:ph idx="1"/>
          </p:nvPr>
        </p:nvSpPr>
        <p:spPr>
          <a:xfrm>
            <a:off x="80962" y="1000125"/>
            <a:ext cx="12030075" cy="51657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FF0000"/>
                </a:solidFill>
              </a:rPr>
              <a:t>สาเหตุ/ปัจจัยความเสี่ยง    </a:t>
            </a:r>
            <a:r>
              <a:rPr lang="th-TH" dirty="0"/>
              <a:t>เหตุการณ์ความเสี่ยง    กระทบการดำเนินงาน    เป้าหมาย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FF0000"/>
                </a:solidFill>
              </a:rPr>
              <a:t>ตัวขับเคลื่อนความเสี่ยง</a:t>
            </a:r>
          </a:p>
          <a:p>
            <a:pPr>
              <a:lnSpc>
                <a:spcPct val="80000"/>
              </a:lnSpc>
            </a:pPr>
            <a:endParaRPr lang="th-TH" sz="24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ตัวตน สิ่งที่อยู่ในตัวคน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โครงสร้างองค์กรที่กำหนดไว้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กระบวนการ วิธีปฏิบัติงาน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เทคโนโลยี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ระเบียบ กฎเกณฑ์ เงื่อนไข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ระบบงานที่ใช้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th-TH" dirty="0">
                <a:solidFill>
                  <a:srgbClr val="0000CC"/>
                </a:solidFill>
              </a:rPr>
              <a:t>ภัยพิบัติภายนอก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th-TH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ลูกศร: ลง 5"/>
          <p:cNvSpPr/>
          <p:nvPr/>
        </p:nvSpPr>
        <p:spPr>
          <a:xfrm>
            <a:off x="1540042" y="1903996"/>
            <a:ext cx="673769" cy="40606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4487778" y="3272589"/>
            <a:ext cx="215365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solidFill>
                  <a:srgbClr val="7030A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ทำไมจึงเกิดเหตุการณ์เสี่ยง</a:t>
            </a:r>
          </a:p>
          <a:p>
            <a:pPr algn="ctr">
              <a:lnSpc>
                <a:spcPct val="80000"/>
              </a:lnSpc>
            </a:pPr>
            <a:endParaRPr lang="en-GB" sz="4000" b="1" dirty="0">
              <a:solidFill>
                <a:srgbClr val="7030A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ลูกศร: ลง 7"/>
          <p:cNvSpPr/>
          <p:nvPr/>
        </p:nvSpPr>
        <p:spPr>
          <a:xfrm>
            <a:off x="5155530" y="1485899"/>
            <a:ext cx="409074" cy="164832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7381370" y="3146335"/>
            <a:ext cx="3765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โอกาสเกิด น้อย ปานกลาง มาก</a:t>
            </a:r>
          </a:p>
          <a:p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ความรุนแรง ต่ำ ปานกลาง สูง</a:t>
            </a:r>
            <a:endParaRPr lang="en-GB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9" name="ลูกศร: ลง 8"/>
          <p:cNvSpPr/>
          <p:nvPr/>
        </p:nvSpPr>
        <p:spPr>
          <a:xfrm>
            <a:off x="8855239" y="1485898"/>
            <a:ext cx="409074" cy="164832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590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รูปแบบความเสี่ยง</a:t>
            </a:r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4EC4E3-DD97-413B-A435-8A87DBB796B7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สี่เหลี่ยมผืนผ้า: มุมมน 4"/>
          <p:cNvSpPr/>
          <p:nvPr/>
        </p:nvSpPr>
        <p:spPr>
          <a:xfrm>
            <a:off x="0" y="1446432"/>
            <a:ext cx="3321269" cy="15345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KNOWN FACTORS</a:t>
            </a:r>
          </a:p>
        </p:txBody>
      </p:sp>
      <p:sp>
        <p:nvSpPr>
          <p:cNvPr id="6" name="สี่เหลี่ยมผืนผ้า: มุมมน 5"/>
          <p:cNvSpPr/>
          <p:nvPr/>
        </p:nvSpPr>
        <p:spPr>
          <a:xfrm>
            <a:off x="3609884" y="1796639"/>
            <a:ext cx="3999185" cy="193453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UNKNOWN FACTORS</a:t>
            </a:r>
          </a:p>
        </p:txBody>
      </p:sp>
      <p:sp>
        <p:nvSpPr>
          <p:cNvPr id="7" name="สี่เหลี่ยมผืนผ้า: มุมมน 6"/>
          <p:cNvSpPr/>
          <p:nvPr/>
        </p:nvSpPr>
        <p:spPr>
          <a:xfrm>
            <a:off x="7940566" y="2301766"/>
            <a:ext cx="3999185" cy="187798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UNCERTAINTY FACTORS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0" y="3025589"/>
            <a:ext cx="3069021" cy="584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ระบบริหารปกติ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3668110" y="3805023"/>
            <a:ext cx="3925613" cy="105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แนวทาง ระบบริหารความเสี่ยงในช่วงพิจารณาก่อนตัดสินใจ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7714594" y="4332475"/>
            <a:ext cx="4410731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CRISIS MANAGEMENT SYSTEM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แผนสำรองฉุกเฉิน การหยุดบริการ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204538" y="914400"/>
            <a:ext cx="2959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รู้อยู่แล้ว บ่งบอกได้</a:t>
            </a:r>
            <a:endParaRPr lang="en-GB" sz="32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4129592" y="1116507"/>
            <a:ext cx="2959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ไม่รู้ชัด ต้องพยากรณ์</a:t>
            </a:r>
            <a:endParaRPr lang="en-GB" sz="40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8321844" y="1640629"/>
            <a:ext cx="2959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มีทางรู้ ตั้งรับให้พร้อม</a:t>
            </a:r>
            <a:endParaRPr lang="en-GB" sz="32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73573" y="3731172"/>
            <a:ext cx="3400096" cy="144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แก้ปัญหา</a:t>
            </a:r>
          </a:p>
          <a:p>
            <a:pPr algn="ctr">
              <a:lnSpc>
                <a:spcPct val="80000"/>
              </a:lnSpc>
            </a:pPr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เกี่ยวข้องกับตนเอง</a:t>
            </a:r>
          </a:p>
          <a:p>
            <a:pPr algn="ctr">
              <a:lnSpc>
                <a:spcPct val="80000"/>
              </a:lnSpc>
            </a:pPr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เกี่ยวข้องกับคนอื่น</a:t>
            </a:r>
            <a:endParaRPr lang="en-US" sz="36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438946" y="5366604"/>
            <a:ext cx="2490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ควบคุมภายใน</a:t>
            </a:r>
            <a:endParaRPr lang="en-US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1387366" y="5034455"/>
            <a:ext cx="735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84642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89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th-TH" sz="6600" dirty="0">
                <a:solidFill>
                  <a:srgbClr val="FF0000"/>
                </a:solidFill>
              </a:rPr>
              <a:t>ระบบบริหารจัดการสำหรับนักบริหาร</a:t>
            </a:r>
            <a:endParaRPr lang="en-GB" sz="6600" dirty="0">
              <a:solidFill>
                <a:srgbClr val="FF0000"/>
              </a:solidFill>
            </a:endParaRPr>
          </a:p>
        </p:txBody>
      </p:sp>
      <p:sp>
        <p:nvSpPr>
          <p:cNvPr id="4" name="สี่เหลี่ยมผืนผ้า: มุมมน 3"/>
          <p:cNvSpPr/>
          <p:nvPr/>
        </p:nvSpPr>
        <p:spPr>
          <a:xfrm>
            <a:off x="240632" y="1139795"/>
            <a:ext cx="3344779" cy="197317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SLEEP MODE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การควบคุมภายใน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240632" y="3133834"/>
            <a:ext cx="34891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มีกฎ กติกา หลักเกณฑ์ เงื่อนไข ข้อบังคับ ระบุไว้แล้ว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ควบคุมตนเองให้เพียงพอ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กำกับตนเองให้รอบคอบ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6" name="ลูกศร: ลง 5"/>
          <p:cNvSpPr/>
          <p:nvPr/>
        </p:nvSpPr>
        <p:spPr>
          <a:xfrm>
            <a:off x="1503947" y="4342410"/>
            <a:ext cx="818148" cy="44516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สี่เหลี่ยมผืนผ้า: มุมมน 6"/>
          <p:cNvSpPr/>
          <p:nvPr/>
        </p:nvSpPr>
        <p:spPr>
          <a:xfrm>
            <a:off x="4030580" y="1118936"/>
            <a:ext cx="3344779" cy="1973179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ALERT MODE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บริหาร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ความสี่ยง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3886202" y="3133833"/>
            <a:ext cx="34891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เฝ้าระวัง ติดตามล่วงหน้า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เกิดจริง จัดการทันท่วงที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เปลี่ยนวิกฤติเป็นโอกาส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9" name="ลูกศร: ลง 8"/>
          <p:cNvSpPr/>
          <p:nvPr/>
        </p:nvSpPr>
        <p:spPr>
          <a:xfrm>
            <a:off x="5121442" y="4342410"/>
            <a:ext cx="818148" cy="44516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สี่เหลี่ยมผืนผ้า: มุมมน 9"/>
          <p:cNvSpPr/>
          <p:nvPr/>
        </p:nvSpPr>
        <p:spPr>
          <a:xfrm>
            <a:off x="8111290" y="1160654"/>
            <a:ext cx="3344779" cy="197317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CRISIS MODE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บริหาร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วิกฤติ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7966912" y="3133833"/>
            <a:ext cx="34891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รู้เกิดเมื่อใด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เตรียมพร้อม ซ้อมรับมือ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dirty="0">
                <a:solidFill>
                  <a:prstClr val="black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แผนสำรองเผื่อฉุกเฉิน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2" name="ลูกศร: ลง 11"/>
          <p:cNvSpPr/>
          <p:nvPr/>
        </p:nvSpPr>
        <p:spPr>
          <a:xfrm>
            <a:off x="9302416" y="4342410"/>
            <a:ext cx="818148" cy="44516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523377" y="5996154"/>
            <a:ext cx="271913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หน้าที่ บทบาทใหม่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4374483" y="5996154"/>
            <a:ext cx="280335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ตัวชี้วัดใหม่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8309811" y="5996154"/>
            <a:ext cx="280335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สคริปต์ใหม่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F62BEB-D8C8-4E74-8EE0-E2BCCC27D46C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5343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1382280" y="577968"/>
            <a:ext cx="9144000" cy="2387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h-TH" sz="8000" dirty="0">
                <a:solidFill>
                  <a:srgbClr val="0000CC"/>
                </a:solidFill>
              </a:rPr>
              <a:t>ความเสี่ยงที่หลงเหลือ</a:t>
            </a:r>
            <a:br>
              <a:rPr lang="th-TH" sz="8000" dirty="0">
                <a:solidFill>
                  <a:srgbClr val="0000CC"/>
                </a:solidFill>
              </a:rPr>
            </a:br>
            <a:r>
              <a:rPr lang="th-TH" sz="8000" dirty="0">
                <a:solidFill>
                  <a:srgbClr val="0000CC"/>
                </a:solidFill>
              </a:rPr>
              <a:t>ใช้การบริหารความเสี่ยงจัดการ</a:t>
            </a:r>
            <a:endParaRPr lang="en-US" sz="8000" dirty="0">
              <a:solidFill>
                <a:srgbClr val="0000CC"/>
              </a:solidFill>
            </a:endParaRP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382280" y="4339688"/>
            <a:ext cx="9710836" cy="2153187"/>
          </a:xfrm>
        </p:spPr>
        <p:txBody>
          <a:bodyPr>
            <a:normAutofit fontScale="92500" lnSpcReduction="10000"/>
          </a:bodyPr>
          <a:lstStyle/>
          <a:p>
            <a:r>
              <a:rPr lang="th-TH" sz="5400" dirty="0"/>
              <a:t>เกินกว่าหน้าที่ เกินกว่ากระบวนงานปกติตามตำแหน่ง</a:t>
            </a:r>
          </a:p>
          <a:p>
            <a:r>
              <a:rPr lang="th-TH" sz="5400" dirty="0"/>
              <a:t>ต้องการ </a:t>
            </a:r>
            <a:r>
              <a:rPr lang="th-TH" sz="5400" dirty="0">
                <a:solidFill>
                  <a:srgbClr val="FF0000"/>
                </a:solidFill>
              </a:rPr>
              <a:t>โมเดล แบบแผน</a:t>
            </a:r>
            <a:r>
              <a:rPr lang="th-TH" sz="5400" dirty="0"/>
              <a:t>ใหม่ที่แตกต่าง คือ ขอใช้ ม.44 ขอตั้ง </a:t>
            </a:r>
            <a:r>
              <a:rPr lang="en-US" sz="5400" dirty="0"/>
              <a:t>WAR ROOM</a:t>
            </a:r>
            <a:endParaRPr lang="th-TH" sz="5400" dirty="0"/>
          </a:p>
          <a:p>
            <a:endParaRPr lang="en-US" sz="5400" dirty="0"/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5FA7A-201F-4876-B81E-4E8F388EAC03}" type="slidenum">
              <a:rPr lang="th-TH" smtClean="0"/>
              <a:t>13</a:t>
            </a:fld>
            <a:endParaRPr lang="th-TH"/>
          </a:p>
        </p:txBody>
      </p:sp>
      <p:sp>
        <p:nvSpPr>
          <p:cNvPr id="6" name="สี่เหลี่ยมผืนผ้า: มุมมน 5"/>
          <p:cNvSpPr/>
          <p:nvPr/>
        </p:nvSpPr>
        <p:spPr>
          <a:xfrm>
            <a:off x="288328" y="2779970"/>
            <a:ext cx="5413289" cy="13334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ไม่เกินกว่าหน้าที่ตามความรับผิดชอบ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=</a:t>
            </a:r>
            <a:r>
              <a:rPr lang="th-TH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ควบคุมภายใน</a:t>
            </a:r>
            <a:endParaRPr lang="en-US" sz="4000" b="1" dirty="0">
              <a:solidFill>
                <a:schemeClr val="tx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สี่เหลี่ยมผืนผ้า: มุมมน 6"/>
          <p:cNvSpPr/>
          <p:nvPr/>
        </p:nvSpPr>
        <p:spPr>
          <a:xfrm>
            <a:off x="6361563" y="2779970"/>
            <a:ext cx="5385126" cy="13334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เหนือ/เกินหน้าที่ความรับผิดชอบ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=</a:t>
            </a:r>
            <a:r>
              <a:rPr lang="th-TH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บริหารความเสี่ยงหลงเหลือ</a:t>
            </a:r>
            <a:endParaRPr lang="en-US" sz="4000" b="1" dirty="0">
              <a:solidFill>
                <a:schemeClr val="tx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วงรี 4">
            <a:extLst>
              <a:ext uri="{FF2B5EF4-FFF2-40B4-BE49-F238E27FC236}">
                <a16:creationId xmlns:a16="http://schemas.microsoft.com/office/drawing/2014/main" id="{C6A47AE6-C8FD-4AA2-9DDF-89FD72A98790}"/>
              </a:ext>
            </a:extLst>
          </p:cNvPr>
          <p:cNvSpPr/>
          <p:nvPr/>
        </p:nvSpPr>
        <p:spPr>
          <a:xfrm>
            <a:off x="8485632" y="4901184"/>
            <a:ext cx="2607484" cy="1207008"/>
          </a:xfrm>
          <a:prstGeom prst="ellipse">
            <a:avLst/>
          </a:prstGeom>
          <a:noFill/>
          <a:ln w="76200">
            <a:solidFill>
              <a:srgbClr val="FF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232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682C17B-ACA4-4657-80FD-6575FD86A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42" y="18256"/>
            <a:ext cx="12099758" cy="797532"/>
          </a:xfrm>
        </p:spPr>
        <p:txBody>
          <a:bodyPr>
            <a:noAutofit/>
          </a:bodyPr>
          <a:lstStyle/>
          <a:p>
            <a:r>
              <a:rPr lang="th-TH" sz="5400" dirty="0">
                <a:solidFill>
                  <a:srgbClr val="0000CC"/>
                </a:solidFill>
              </a:rPr>
              <a:t>ความรับผิดชอบตามพันธกิจสมัยใหม่</a:t>
            </a:r>
            <a:endParaRPr lang="en-SG" sz="5400" dirty="0">
              <a:solidFill>
                <a:srgbClr val="0000CC"/>
              </a:solidFill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3C150BE-6AAC-4062-929E-151CF7BB2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42" y="733832"/>
            <a:ext cx="11855115" cy="574637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h-TH" sz="4400" dirty="0"/>
              <a:t>บริหารจัดการภาระงานในสถานการณ์ปกติ</a:t>
            </a:r>
          </a:p>
          <a:p>
            <a:pPr algn="ctr"/>
            <a:r>
              <a:rPr lang="en-US" sz="4800" dirty="0"/>
              <a:t>+</a:t>
            </a:r>
            <a:endParaRPr lang="th-TH" sz="4800" dirty="0"/>
          </a:p>
          <a:p>
            <a:pPr algn="ctr"/>
            <a:r>
              <a:rPr lang="th-TH" sz="4400" dirty="0"/>
              <a:t>บริหารจัดการภาระงานในสถานการณ์ผิดปกติ</a:t>
            </a:r>
          </a:p>
          <a:p>
            <a:pPr algn="ctr"/>
            <a:r>
              <a:rPr lang="th-TH" sz="4400" dirty="0"/>
              <a:t>ที่อยู่ในวิสัยที่จัดการได้</a:t>
            </a:r>
          </a:p>
          <a:p>
            <a:pPr algn="ctr"/>
            <a:r>
              <a:rPr lang="en-US" sz="4400" dirty="0"/>
              <a:t>(</a:t>
            </a:r>
            <a:r>
              <a:rPr lang="th-TH" sz="4400" dirty="0"/>
              <a:t>ยกเว้นสถานการณ์ผิดปกติที่สุดวิสัย</a:t>
            </a:r>
            <a:r>
              <a:rPr lang="en-US" sz="4400" dirty="0"/>
              <a:t>)</a:t>
            </a:r>
            <a:endParaRPr lang="th-TH" sz="4400" dirty="0"/>
          </a:p>
          <a:p>
            <a:pPr algn="ctr"/>
            <a:endParaRPr lang="en-US" sz="4400" dirty="0"/>
          </a:p>
          <a:p>
            <a:pPr algn="ctr"/>
            <a:endParaRPr lang="th-TH" sz="100" dirty="0"/>
          </a:p>
          <a:p>
            <a:pPr algn="ctr"/>
            <a:r>
              <a:rPr lang="th-TH" sz="4400" dirty="0">
                <a:solidFill>
                  <a:srgbClr val="FF0000"/>
                </a:solidFill>
              </a:rPr>
              <a:t>บุคลากรต้อง </a:t>
            </a:r>
            <a:endParaRPr lang="en-US" sz="4400" dirty="0">
              <a:solidFill>
                <a:srgbClr val="FF0000"/>
              </a:solidFill>
            </a:endParaRPr>
          </a:p>
          <a:p>
            <a:pPr algn="ctr"/>
            <a:r>
              <a:rPr lang="th-TH" sz="4400" dirty="0">
                <a:solidFill>
                  <a:srgbClr val="FF0000"/>
                </a:solidFill>
              </a:rPr>
              <a:t>แก้ไข  ป้องกัน หลีกเลี่ยงความผิดพลาด</a:t>
            </a:r>
            <a:r>
              <a:rPr lang="en-US" sz="4400" dirty="0">
                <a:solidFill>
                  <a:srgbClr val="FF0000"/>
                </a:solidFill>
              </a:rPr>
              <a:t> + </a:t>
            </a:r>
            <a:r>
              <a:rPr lang="th-TH" sz="4400" dirty="0">
                <a:solidFill>
                  <a:srgbClr val="FF0000"/>
                </a:solidFill>
              </a:rPr>
              <a:t>พยากรณ์ล่วงหน้า (คิดเผื่อ)</a:t>
            </a:r>
          </a:p>
          <a:p>
            <a:pPr algn="ctr"/>
            <a:r>
              <a:rPr lang="th-TH" sz="4400" dirty="0">
                <a:solidFill>
                  <a:srgbClr val="FF0000"/>
                </a:solidFill>
              </a:rPr>
              <a:t>ทำงานตาม </a:t>
            </a:r>
            <a:r>
              <a:rPr lang="en-US" sz="4400" dirty="0">
                <a:solidFill>
                  <a:srgbClr val="FF0000"/>
                </a:solidFill>
              </a:rPr>
              <a:t>FUNCTION         </a:t>
            </a:r>
            <a:r>
              <a:rPr lang="th-TH" sz="4400" dirty="0">
                <a:solidFill>
                  <a:srgbClr val="FF0000"/>
                </a:solidFill>
              </a:rPr>
              <a:t>          ทำงานตามกลยุทธ์(</a:t>
            </a:r>
            <a:r>
              <a:rPr lang="en-US" sz="4400" dirty="0">
                <a:solidFill>
                  <a:srgbClr val="FF0000"/>
                </a:solidFill>
              </a:rPr>
              <a:t>AGENDA</a:t>
            </a:r>
            <a:r>
              <a:rPr lang="th-TH" sz="4400" dirty="0">
                <a:solidFill>
                  <a:srgbClr val="FF0000"/>
                </a:solidFill>
              </a:rPr>
              <a:t>)</a:t>
            </a:r>
          </a:p>
          <a:p>
            <a:pPr algn="ctr"/>
            <a:endParaRPr lang="en-SG" sz="44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88AD9E5-3656-4C2F-BB75-320BC5215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C5182-B2D3-44BA-9B61-E01AEDB7A99B}" type="slidenum">
              <a:rPr lang="en-GB" smtClean="0"/>
              <a:t>14</a:t>
            </a:fld>
            <a:endParaRPr lang="en-GB"/>
          </a:p>
        </p:txBody>
      </p:sp>
      <p:sp>
        <p:nvSpPr>
          <p:cNvPr id="5" name="ลูกศร: ลง 4">
            <a:extLst>
              <a:ext uri="{FF2B5EF4-FFF2-40B4-BE49-F238E27FC236}">
                <a16:creationId xmlns:a16="http://schemas.microsoft.com/office/drawing/2014/main" id="{446DBCB0-1EF2-4950-82C3-E35E85F65825}"/>
              </a:ext>
            </a:extLst>
          </p:cNvPr>
          <p:cNvSpPr/>
          <p:nvPr/>
        </p:nvSpPr>
        <p:spPr>
          <a:xfrm>
            <a:off x="5487697" y="3607020"/>
            <a:ext cx="1308847" cy="7975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297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>
          <a:xfrm>
            <a:off x="914399" y="209551"/>
            <a:ext cx="11077903" cy="2065338"/>
          </a:xfrm>
        </p:spPr>
        <p:txBody>
          <a:bodyPr>
            <a:noAutofit/>
          </a:bodyPr>
          <a:lstStyle/>
          <a:p>
            <a:r>
              <a:rPr lang="th-TH" sz="7200" dirty="0">
                <a:solidFill>
                  <a:srgbClr val="FF0000"/>
                </a:solidFill>
              </a:rPr>
              <a:t>ขั้นตอนที่ 1</a:t>
            </a:r>
            <a:br>
              <a:rPr lang="th-TH" sz="7200" dirty="0">
                <a:solidFill>
                  <a:srgbClr val="FF0000"/>
                </a:solidFill>
              </a:rPr>
            </a:br>
            <a:r>
              <a:rPr lang="th-TH" sz="7200" dirty="0"/>
              <a:t>ค้นหาความเสี่ยงอย่างมืออาชีพ</a:t>
            </a:r>
            <a:endParaRPr lang="en-US" sz="7200" dirty="0"/>
          </a:p>
        </p:txBody>
      </p:sp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28" descr="https://www.credera.com/wp-content/uploads/2013/12/owasp-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436" y="3509963"/>
            <a:ext cx="2794571" cy="288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858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360218" y="2453412"/>
            <a:ext cx="2373745" cy="12192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ค้นหา ระบุข้อมูลความเสี่ยง</a:t>
            </a: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230909" y="74771"/>
            <a:ext cx="1699491" cy="42399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ผลงานลดลง</a:t>
            </a: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586509" y="632691"/>
            <a:ext cx="1805709" cy="4017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ลูกค้าที่ปฏิเสธ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969818" y="4442691"/>
            <a:ext cx="2202872" cy="4063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ประเมินตนเอง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360218" y="4963389"/>
            <a:ext cx="2812471" cy="4063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ผลประเมินภายนอก</a:t>
            </a: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1099127" y="1214581"/>
            <a:ext cx="1736437" cy="4595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แนวโน้มลบ</a:t>
            </a:r>
          </a:p>
        </p:txBody>
      </p:sp>
      <p:sp>
        <p:nvSpPr>
          <p:cNvPr id="11" name="ลูกศรขวา 10"/>
          <p:cNvSpPr/>
          <p:nvPr/>
        </p:nvSpPr>
        <p:spPr>
          <a:xfrm rot="5400000">
            <a:off x="1438563" y="1601357"/>
            <a:ext cx="655782" cy="9374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 11"/>
          <p:cNvSpPr/>
          <p:nvPr/>
        </p:nvSpPr>
        <p:spPr>
          <a:xfrm rot="16200000">
            <a:off x="1369291" y="3599873"/>
            <a:ext cx="655782" cy="9374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มุมมน 12"/>
          <p:cNvSpPr/>
          <p:nvPr/>
        </p:nvSpPr>
        <p:spPr>
          <a:xfrm>
            <a:off x="129308" y="5484731"/>
            <a:ext cx="2604655" cy="4849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สั่งการ มอบหมาย</a:t>
            </a:r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3144980" y="2247259"/>
            <a:ext cx="2803237" cy="157761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ประเมินความเสี่ยง ความสามารถควบคุม เรียงลำดับ</a:t>
            </a:r>
          </a:p>
        </p:txBody>
      </p:sp>
      <p:sp>
        <p:nvSpPr>
          <p:cNvPr id="15" name="สี่เหลี่ยมผืนผ้ามุมมน 14"/>
          <p:cNvSpPr/>
          <p:nvPr/>
        </p:nvSpPr>
        <p:spPr>
          <a:xfrm>
            <a:off x="3685311" y="1201603"/>
            <a:ext cx="2101271" cy="4063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00B05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โอกาสเกิด</a:t>
            </a: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3671457" y="4368799"/>
            <a:ext cx="2101271" cy="40639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ผลกระทบ</a:t>
            </a:r>
          </a:p>
        </p:txBody>
      </p:sp>
      <p:sp>
        <p:nvSpPr>
          <p:cNvPr id="17" name="ลูกศรขวา 16"/>
          <p:cNvSpPr/>
          <p:nvPr/>
        </p:nvSpPr>
        <p:spPr>
          <a:xfrm rot="5400000">
            <a:off x="4336473" y="1542623"/>
            <a:ext cx="655782" cy="9374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ลูกศรขวา 17"/>
          <p:cNvSpPr/>
          <p:nvPr/>
        </p:nvSpPr>
        <p:spPr>
          <a:xfrm rot="16200000">
            <a:off x="4133271" y="3516747"/>
            <a:ext cx="655782" cy="9374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สี่เหลี่ยมผืนผ้ามุมมน 18"/>
          <p:cNvSpPr/>
          <p:nvPr/>
        </p:nvSpPr>
        <p:spPr>
          <a:xfrm>
            <a:off x="6491885" y="2255122"/>
            <a:ext cx="2803237" cy="136366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เสนอแผนบริหารความเสี่ยง </a:t>
            </a:r>
            <a:r>
              <a:rPr lang="en-US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(</a:t>
            </a: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ม.44)</a:t>
            </a:r>
          </a:p>
        </p:txBody>
      </p:sp>
      <p:sp>
        <p:nvSpPr>
          <p:cNvPr id="20" name="สี่เหลี่ยมผืนผ้ามุมมน 19"/>
          <p:cNvSpPr/>
          <p:nvPr/>
        </p:nvSpPr>
        <p:spPr>
          <a:xfrm>
            <a:off x="6862618" y="632691"/>
            <a:ext cx="1768761" cy="4063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ทรัพยากร</a:t>
            </a:r>
          </a:p>
        </p:txBody>
      </p:sp>
      <p:sp>
        <p:nvSpPr>
          <p:cNvPr id="21" name="สี่เหลี่ยมผืนผ้ามุมมน 20"/>
          <p:cNvSpPr/>
          <p:nvPr/>
        </p:nvSpPr>
        <p:spPr>
          <a:xfrm>
            <a:off x="6451600" y="74770"/>
            <a:ext cx="1768761" cy="4063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เวลา</a:t>
            </a:r>
          </a:p>
        </p:txBody>
      </p:sp>
      <p:sp>
        <p:nvSpPr>
          <p:cNvPr id="22" name="สี่เหลี่ยมผืนผ้ามุมมน 21"/>
          <p:cNvSpPr/>
          <p:nvPr/>
        </p:nvSpPr>
        <p:spPr>
          <a:xfrm>
            <a:off x="7335980" y="1277079"/>
            <a:ext cx="1768761" cy="4063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งบประมาณ</a:t>
            </a:r>
          </a:p>
        </p:txBody>
      </p:sp>
      <p:sp>
        <p:nvSpPr>
          <p:cNvPr id="23" name="สี่เหลี่ยมผืนผ้ามุมมน 22"/>
          <p:cNvSpPr/>
          <p:nvPr/>
        </p:nvSpPr>
        <p:spPr>
          <a:xfrm>
            <a:off x="7365995" y="4396365"/>
            <a:ext cx="2424549" cy="40639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วิธีการ กิจกรรม</a:t>
            </a:r>
          </a:p>
        </p:txBody>
      </p:sp>
      <p:sp>
        <p:nvSpPr>
          <p:cNvPr id="24" name="สี่เหลี่ยมผืนผ้ามุมมน 23"/>
          <p:cNvSpPr/>
          <p:nvPr/>
        </p:nvSpPr>
        <p:spPr>
          <a:xfrm>
            <a:off x="7081973" y="5003795"/>
            <a:ext cx="2251372" cy="40639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เทคนิค</a:t>
            </a:r>
          </a:p>
        </p:txBody>
      </p:sp>
      <p:sp>
        <p:nvSpPr>
          <p:cNvPr id="26" name="ลูกศรขวา 25"/>
          <p:cNvSpPr/>
          <p:nvPr/>
        </p:nvSpPr>
        <p:spPr>
          <a:xfrm rot="5400000">
            <a:off x="7721601" y="1533240"/>
            <a:ext cx="655782" cy="9374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ลูกศรขวา 26"/>
          <p:cNvSpPr/>
          <p:nvPr/>
        </p:nvSpPr>
        <p:spPr>
          <a:xfrm rot="16200000">
            <a:off x="7638470" y="3516747"/>
            <a:ext cx="655782" cy="9374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วงรี 27"/>
          <p:cNvSpPr/>
          <p:nvPr/>
        </p:nvSpPr>
        <p:spPr>
          <a:xfrm>
            <a:off x="9333345" y="2309525"/>
            <a:ext cx="3030104" cy="16202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75000"/>
              </a:lnSpc>
            </a:pPr>
            <a:r>
              <a:rPr lang="th-TH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เป้าหมาย</a:t>
            </a:r>
            <a:endParaRPr lang="en-US" sz="4000" b="1" dirty="0">
              <a:solidFill>
                <a:schemeClr val="tx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>
              <a:lnSpc>
                <a:spcPct val="75000"/>
              </a:lnSpc>
            </a:pPr>
            <a:r>
              <a:rPr lang="en-US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APPETITE/</a:t>
            </a:r>
          </a:p>
          <a:p>
            <a:pPr algn="ctr">
              <a:lnSpc>
                <a:spcPct val="75000"/>
              </a:lnSpc>
            </a:pPr>
            <a:r>
              <a:rPr lang="en-US" sz="40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TOLERANCE</a:t>
            </a:r>
            <a:endParaRPr lang="th-TH" sz="4000" b="1" dirty="0">
              <a:solidFill>
                <a:schemeClr val="tx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9" name="ลูกศรขวา 28"/>
          <p:cNvSpPr/>
          <p:nvPr/>
        </p:nvSpPr>
        <p:spPr>
          <a:xfrm>
            <a:off x="2645062" y="2854036"/>
            <a:ext cx="643082" cy="646546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0" name="ลูกศรขวา 29"/>
          <p:cNvSpPr/>
          <p:nvPr/>
        </p:nvSpPr>
        <p:spPr>
          <a:xfrm>
            <a:off x="5887026" y="2735409"/>
            <a:ext cx="643082" cy="646546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1" name="ลูกศรขวา 30"/>
          <p:cNvSpPr/>
          <p:nvPr/>
        </p:nvSpPr>
        <p:spPr>
          <a:xfrm>
            <a:off x="9217891" y="2679989"/>
            <a:ext cx="572654" cy="646546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3888509" y="5003795"/>
            <a:ext cx="1699491" cy="40639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รุนแรง</a:t>
            </a:r>
          </a:p>
        </p:txBody>
      </p:sp>
      <p:sp>
        <p:nvSpPr>
          <p:cNvPr id="33" name="สี่เหลี่ยมผืนผ้ามุมมน 32"/>
          <p:cNvSpPr/>
          <p:nvPr/>
        </p:nvSpPr>
        <p:spPr>
          <a:xfrm>
            <a:off x="3685312" y="5598828"/>
            <a:ext cx="3258414" cy="73825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จัดการไม่ได้จัดการอ่อน</a:t>
            </a:r>
          </a:p>
        </p:txBody>
      </p:sp>
      <p:sp>
        <p:nvSpPr>
          <p:cNvPr id="2" name="ดาว 5 แฉก 1"/>
          <p:cNvSpPr/>
          <p:nvPr/>
        </p:nvSpPr>
        <p:spPr>
          <a:xfrm>
            <a:off x="6635450" y="5548489"/>
            <a:ext cx="437574" cy="357403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2" name="ดาว 5 แฉก 31"/>
          <p:cNvSpPr/>
          <p:nvPr/>
        </p:nvSpPr>
        <p:spPr>
          <a:xfrm>
            <a:off x="5400959" y="4188878"/>
            <a:ext cx="437574" cy="357403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39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2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th-TH" sz="7200" dirty="0"/>
              <a:t>ที่มาของความเสี่ยงเจ้าของประเมินตนเอง</a:t>
            </a:r>
            <a:endParaRPr lang="en-US" sz="7200" dirty="0"/>
          </a:p>
        </p:txBody>
      </p:sp>
      <p:sp>
        <p:nvSpPr>
          <p:cNvPr id="4" name="สี่เหลี่ยมผืนผ้ามุมมน 3"/>
          <p:cNvSpPr/>
          <p:nvPr/>
        </p:nvSpPr>
        <p:spPr>
          <a:xfrm>
            <a:off x="323850" y="1219202"/>
            <a:ext cx="3028950" cy="149710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ภาระงานประจำ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4691062" y="1208775"/>
            <a:ext cx="3028950" cy="150753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งาน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โครงการ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9058274" y="1208777"/>
            <a:ext cx="3028950" cy="150753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6000" b="1" kern="0" dirty="0">
                <a:solidFill>
                  <a:prstClr val="white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งานมอบพิเศษ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257175" y="2716306"/>
            <a:ext cx="3095625" cy="2014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เรียงกระบวนงาน</a:t>
            </a:r>
            <a:b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</a:b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วางจุดควบคุม</a:t>
            </a:r>
            <a:b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</a:b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ทบทวนประจำ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4624387" y="2849031"/>
            <a:ext cx="3095625" cy="2014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วิเคราะห์ก่อนเริ่ม</a:t>
            </a:r>
            <a:b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</a:b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วางจุดควบคุม</a:t>
            </a:r>
            <a:b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</a:b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แก้ไขระหว่างทาง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8505826" y="2849031"/>
            <a:ext cx="3686174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จัดโครงสร้างองค์กร ทรัพยากรใหม่</a:t>
            </a:r>
            <a:b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</a:b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เฉพาะกิจ 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104776" y="5058737"/>
            <a:ext cx="3617259" cy="12477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รวมความเสี่ยง</a:t>
            </a: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5400" b="1" kern="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ที่จงใจ</a:t>
            </a: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ฝ่าฝืน ทุจริต 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1" name="สี่เหลี่ยมผืนผ้ามุมมน 10"/>
          <p:cNvSpPr/>
          <p:nvPr/>
        </p:nvSpPr>
        <p:spPr>
          <a:xfrm>
            <a:off x="4429124" y="5074983"/>
            <a:ext cx="3971926" cy="12477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รวมกำกับคู่ค้า คู่สัญญา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 </a:t>
            </a: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ลูกค้า ทุจริต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8715375" y="5010536"/>
            <a:ext cx="3219450" cy="12477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รวมการบริหารทรัพยากร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4EC4E3-DD97-413B-A435-8A87DBB796B7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7340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015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th-TH" sz="7200" dirty="0"/>
              <a:t>แนวทางค้นหา ระบุความเสี่ยง 3 ทาง</a:t>
            </a:r>
            <a:endParaRPr lang="en-US" sz="7200" dirty="0"/>
          </a:p>
        </p:txBody>
      </p:sp>
      <p:sp>
        <p:nvSpPr>
          <p:cNvPr id="4" name="สี่เหลี่ยมผืนผ้ามุมมน 3"/>
          <p:cNvSpPr/>
          <p:nvPr/>
        </p:nvSpPr>
        <p:spPr>
          <a:xfrm>
            <a:off x="180975" y="1359862"/>
            <a:ext cx="3171825" cy="1559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เจ้าของภาระงานประเมินตนเอง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4248150" y="1359862"/>
            <a:ext cx="3171825" cy="155925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ข้อมูลป้อนกลับจากภายนอก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8610600" y="1304544"/>
            <a:ext cx="3171825" cy="1614567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นโยบายของผู้บริหาร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180975" y="2991178"/>
            <a:ext cx="3019425" cy="137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ใช้ฐานความเสี่ยงตามลักษณะงาน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3576387" y="2974428"/>
            <a:ext cx="3943350" cy="137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ใช้ประเด็นความไม่พอใจ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ความเห็นให้ปรับปรุง</a:t>
            </a: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7717536" y="3034444"/>
            <a:ext cx="4474464" cy="200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ใช้ประเด็นความที่กังวล ไม่มั่นใจ -</a:t>
            </a:r>
            <a:r>
              <a:rPr lang="en-US" sz="4800" b="1" kern="0" dirty="0">
                <a:solidFill>
                  <a:sysClr val="windowText" lastClr="0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SWOT 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หารือในเชิงนโยบาย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4EC4E3-DD97-413B-A435-8A87DBB796B7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3719042" y="4366939"/>
            <a:ext cx="4474463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CUSTOMER CLAIMS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ความเห็นตรวจสอบ</a:t>
            </a:r>
            <a:endParaRPr lang="en-US" sz="40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คะแนนประเมินคุณภาพที่ต่ำ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1" name="สี่เหลี่ยมผืนผ้า: มุมมน 10">
            <a:extLst>
              <a:ext uri="{FF2B5EF4-FFF2-40B4-BE49-F238E27FC236}">
                <a16:creationId xmlns:a16="http://schemas.microsoft.com/office/drawing/2014/main" id="{29294E9F-EBD6-4082-91A4-09E5D201A44C}"/>
              </a:ext>
            </a:extLst>
          </p:cNvPr>
          <p:cNvSpPr/>
          <p:nvPr/>
        </p:nvSpPr>
        <p:spPr>
          <a:xfrm>
            <a:off x="305640" y="4202237"/>
            <a:ext cx="2770094" cy="208202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ภาระงานประจำ</a:t>
            </a:r>
          </a:p>
          <a:p>
            <a:pPr algn="ctr"/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ภาระงานโครงการ</a:t>
            </a:r>
          </a:p>
          <a:p>
            <a:pPr algn="ctr"/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การทุจริต คอร</a:t>
            </a:r>
            <a:r>
              <a:rPr lang="th-TH" sz="3600" b="1" dirty="0" err="1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์รัปชั่น</a:t>
            </a:r>
            <a:endParaRPr lang="en-SG" sz="36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2" name="วงรี 11">
            <a:extLst>
              <a:ext uri="{FF2B5EF4-FFF2-40B4-BE49-F238E27FC236}">
                <a16:creationId xmlns:a16="http://schemas.microsoft.com/office/drawing/2014/main" id="{D915B235-1954-4394-9C38-1148D9022416}"/>
              </a:ext>
            </a:extLst>
          </p:cNvPr>
          <p:cNvSpPr/>
          <p:nvPr/>
        </p:nvSpPr>
        <p:spPr>
          <a:xfrm>
            <a:off x="180975" y="5531224"/>
            <a:ext cx="3082178" cy="68131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51155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5970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th-TH" sz="6000" dirty="0">
                <a:solidFill>
                  <a:srgbClr val="FF0000"/>
                </a:solidFill>
              </a:rPr>
              <a:t>พิจารณา เฝ้าระวังระหว่างปี (ตามกรอบ </a:t>
            </a:r>
            <a:r>
              <a:rPr lang="en-US" sz="6000" dirty="0">
                <a:solidFill>
                  <a:srgbClr val="FF0000"/>
                </a:solidFill>
              </a:rPr>
              <a:t>COSO 2013)</a:t>
            </a:r>
            <a:endParaRPr lang="en-GB" sz="6000" dirty="0">
              <a:solidFill>
                <a:srgbClr val="FF0000"/>
              </a:solidFill>
            </a:endParaRPr>
          </a:p>
        </p:txBody>
      </p:sp>
      <p:sp>
        <p:nvSpPr>
          <p:cNvPr id="4" name="สี่เหลี่ยมผืนผ้า: มุมมน 3"/>
          <p:cNvSpPr/>
          <p:nvPr/>
        </p:nvSpPr>
        <p:spPr>
          <a:xfrm>
            <a:off x="230601" y="959705"/>
            <a:ext cx="3693694" cy="193990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เมื่อสภาพแวดล้อมเสี่ยง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= </a:t>
            </a: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เปลี่ยนไป ไม่แน่นอน ไม่ชัดเจน 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234612" y="3223717"/>
            <a:ext cx="3633537" cy="10549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ค้นหา ระบุ วิเคราะห์ ประเมินความเสี่ยงทุกครั้ง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264690" y="4348842"/>
            <a:ext cx="3633537" cy="10549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เพิ่มเครื่องมือ/กิจกรรมควบคุมความเสี่ยง ตามหน้าที่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264691" y="5487729"/>
            <a:ext cx="3633537" cy="10549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เพิ่มกิจกรรมบริหารความเสี่ยงที่เกินกว่าหน้าที่</a:t>
            </a:r>
          </a:p>
        </p:txBody>
      </p:sp>
      <p:sp>
        <p:nvSpPr>
          <p:cNvPr id="9" name="ลูกศร: ลง 8"/>
          <p:cNvSpPr/>
          <p:nvPr/>
        </p:nvSpPr>
        <p:spPr>
          <a:xfrm>
            <a:off x="2478505" y="4054642"/>
            <a:ext cx="770021" cy="24729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ลูกศร: ลง 9"/>
          <p:cNvSpPr/>
          <p:nvPr/>
        </p:nvSpPr>
        <p:spPr>
          <a:xfrm>
            <a:off x="2570747" y="5217118"/>
            <a:ext cx="770021" cy="24729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สี่เหลี่ยมผืนผ้า: มุมมน 10"/>
          <p:cNvSpPr/>
          <p:nvPr/>
        </p:nvSpPr>
        <p:spPr>
          <a:xfrm>
            <a:off x="4080706" y="970817"/>
            <a:ext cx="3884198" cy="192879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เมื่อโมเดล/โครงการเสี่ยง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= </a:t>
            </a: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เปลี่ยนไป ไม่แน่นอน ไม่ชัดเจน ไม่รับรู้ทั้งหมด 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4295273" y="3231487"/>
            <a:ext cx="3633537" cy="1054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ค้นหา ระบุ วิเคราะห์ ประเมินความเสี่ยงก่อนเริ่มโครงการ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4279231" y="4410329"/>
            <a:ext cx="3633537" cy="1054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เพิ่มเครื่องมือ/กิจกรรมควบคุมความเสี่ยงก่อนเริ่มโครงการ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4279231" y="5550205"/>
            <a:ext cx="3633537" cy="1054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เพิ่มแผนสำรองเผื่อฉุกเฉินรองรับล่วงหน้า</a:t>
            </a:r>
          </a:p>
        </p:txBody>
      </p:sp>
      <p:sp>
        <p:nvSpPr>
          <p:cNvPr id="15" name="ลูกศร: ลง 14"/>
          <p:cNvSpPr/>
          <p:nvPr/>
        </p:nvSpPr>
        <p:spPr>
          <a:xfrm>
            <a:off x="6096000" y="4184124"/>
            <a:ext cx="770021" cy="24729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ลูกศร: ลง 15"/>
          <p:cNvSpPr/>
          <p:nvPr/>
        </p:nvSpPr>
        <p:spPr>
          <a:xfrm>
            <a:off x="6116052" y="5329519"/>
            <a:ext cx="770021" cy="24729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สี่เหลี่ยมผืนผ้า: มุมมน 16"/>
          <p:cNvSpPr/>
          <p:nvPr/>
        </p:nvSpPr>
        <p:spPr>
          <a:xfrm>
            <a:off x="8177461" y="967572"/>
            <a:ext cx="3884198" cy="193203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เมื่อมีบุคคลเสี่ยง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= </a:t>
            </a: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เปลี่ยนไป ไม่แน่นอน ไม่ชัดเจน ไม่รับรู้ทั้งหมด 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8" name="กล่องข้อความ 17"/>
          <p:cNvSpPr txBox="1"/>
          <p:nvPr/>
        </p:nvSpPr>
        <p:spPr>
          <a:xfrm>
            <a:off x="8302793" y="3247033"/>
            <a:ext cx="3633537" cy="10549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ค้นหา ระบุ วิเคราะห์ ประเมินความเสี่ยงเชิงพยากรณ์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9" name="กล่องข้อความ 18"/>
          <p:cNvSpPr txBox="1"/>
          <p:nvPr/>
        </p:nvSpPr>
        <p:spPr>
          <a:xfrm>
            <a:off x="8302793" y="4398263"/>
            <a:ext cx="3633537" cy="10549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เพิ่มเครื่องมือ/กิจกรรมเฝ้าระวัง ค้นหาความผิดปกติ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20" name="กล่องข้อความ 19"/>
          <p:cNvSpPr txBox="1"/>
          <p:nvPr/>
        </p:nvSpPr>
        <p:spPr>
          <a:xfrm>
            <a:off x="8302792" y="5576814"/>
            <a:ext cx="3633537" cy="10549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กันตนเองออกมาเป็นพยาน 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ส่งข้อมูล เบาะแสต่อไป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F62BEB-D8C8-4E74-8EE0-E2BCCC27D46C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8241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205499" y="701040"/>
            <a:ext cx="11781001" cy="3084576"/>
          </a:xfrm>
        </p:spPr>
        <p:txBody>
          <a:bodyPr>
            <a:normAutofit/>
          </a:bodyPr>
          <a:lstStyle/>
          <a:p>
            <a:r>
              <a:rPr lang="th-TH" sz="7200" dirty="0">
                <a:solidFill>
                  <a:srgbClr val="C00000"/>
                </a:solidFill>
              </a:rPr>
              <a:t>การควบคุมภายในและบริหารความเสี่ยง</a:t>
            </a:r>
            <a:br>
              <a:rPr lang="en-GB" sz="7200" dirty="0">
                <a:solidFill>
                  <a:srgbClr val="C00000"/>
                </a:solidFill>
              </a:rPr>
            </a:br>
            <a:r>
              <a:rPr lang="th-TH" sz="7200" dirty="0">
                <a:solidFill>
                  <a:srgbClr val="C00000"/>
                </a:solidFill>
              </a:rPr>
              <a:t>เพื่อเพิ่มมูลค่าองค์กร</a:t>
            </a:r>
            <a:endParaRPr lang="en-GB" sz="7200" dirty="0">
              <a:solidFill>
                <a:srgbClr val="C00000"/>
              </a:solidFill>
            </a:endParaRP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524000" y="4064794"/>
            <a:ext cx="9144000" cy="1655762"/>
          </a:xfrm>
        </p:spPr>
        <p:txBody>
          <a:bodyPr>
            <a:normAutofit/>
          </a:bodyPr>
          <a:lstStyle/>
          <a:p>
            <a:r>
              <a:rPr lang="th-TH" sz="5400" dirty="0"/>
              <a:t>อาจารย์ </a:t>
            </a:r>
            <a:r>
              <a:rPr lang="th-TH" sz="5400" dirty="0" err="1"/>
              <a:t>จิร</a:t>
            </a:r>
            <a:r>
              <a:rPr lang="th-TH" sz="5400" dirty="0"/>
              <a:t>พร สุเมธีประสิทธิ์</a:t>
            </a:r>
            <a:endParaRPr lang="en-GB" sz="5400" dirty="0"/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91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0FC212-A962-4068-8988-FD8D47DD6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42" y="18256"/>
            <a:ext cx="12099758" cy="969916"/>
          </a:xfrm>
        </p:spPr>
        <p:txBody>
          <a:bodyPr>
            <a:normAutofit/>
          </a:bodyPr>
          <a:lstStyle/>
          <a:p>
            <a:r>
              <a:rPr lang="th-TH" sz="5400" dirty="0"/>
              <a:t>บทบาท หน้าที่ความรับผิดชอบสมัยใหม่</a:t>
            </a:r>
            <a:endParaRPr lang="en-SG" sz="5400" dirty="0"/>
          </a:p>
        </p:txBody>
      </p:sp>
      <p:graphicFrame>
        <p:nvGraphicFramePr>
          <p:cNvPr id="5" name="ตัวแทนเนื้อหา 4">
            <a:extLst>
              <a:ext uri="{FF2B5EF4-FFF2-40B4-BE49-F238E27FC236}">
                <a16:creationId xmlns:a16="http://schemas.microsoft.com/office/drawing/2014/main" id="{79203275-16DC-4C67-8792-DE75D997ACC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2242" y="800897"/>
          <a:ext cx="12099758" cy="3726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2508">
                  <a:extLst>
                    <a:ext uri="{9D8B030D-6E8A-4147-A177-3AD203B41FA5}">
                      <a16:colId xmlns:a16="http://schemas.microsoft.com/office/drawing/2014/main" val="2513717072"/>
                    </a:ext>
                  </a:extLst>
                </a:gridCol>
                <a:gridCol w="1278568">
                  <a:extLst>
                    <a:ext uri="{9D8B030D-6E8A-4147-A177-3AD203B41FA5}">
                      <a16:colId xmlns:a16="http://schemas.microsoft.com/office/drawing/2014/main" val="1051593218"/>
                    </a:ext>
                  </a:extLst>
                </a:gridCol>
                <a:gridCol w="2366682">
                  <a:extLst>
                    <a:ext uri="{9D8B030D-6E8A-4147-A177-3AD203B41FA5}">
                      <a16:colId xmlns:a16="http://schemas.microsoft.com/office/drawing/2014/main" val="3320991769"/>
                    </a:ext>
                  </a:extLst>
                </a:gridCol>
                <a:gridCol w="1963359">
                  <a:extLst>
                    <a:ext uri="{9D8B030D-6E8A-4147-A177-3AD203B41FA5}">
                      <a16:colId xmlns:a16="http://schemas.microsoft.com/office/drawing/2014/main" val="1664980849"/>
                    </a:ext>
                  </a:extLst>
                </a:gridCol>
                <a:gridCol w="2608641">
                  <a:extLst>
                    <a:ext uri="{9D8B030D-6E8A-4147-A177-3AD203B41FA5}">
                      <a16:colId xmlns:a16="http://schemas.microsoft.com/office/drawing/2014/main" val="1455541065"/>
                    </a:ext>
                  </a:extLst>
                </a:gridCol>
              </a:tblGrid>
              <a:tr h="525781">
                <a:tc>
                  <a:txBody>
                    <a:bodyPr/>
                    <a:lstStyle/>
                    <a:p>
                      <a:endParaRPr lang="en-SG" sz="2800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เขียว</a:t>
                      </a:r>
                      <a:endParaRPr lang="en-SG" sz="2800" spc="-100" baseline="0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เหลือง</a:t>
                      </a:r>
                      <a:endParaRPr lang="en-SG" sz="2800" spc="-100" baseline="0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ส้ม</a:t>
                      </a:r>
                      <a:endParaRPr lang="en-SG" sz="2800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แดง</a:t>
                      </a:r>
                      <a:endParaRPr lang="en-SG" sz="2800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532171"/>
                  </a:ext>
                </a:extLst>
              </a:tr>
              <a:tr h="1023437">
                <a:tc>
                  <a:txBody>
                    <a:bodyPr/>
                    <a:lstStyle/>
                    <a:p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r>
                        <a:rPr lang="en-US" sz="3200" b="1" spc="-100" baseline="300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st</a:t>
                      </a:r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LINE </a:t>
                      </a:r>
                      <a:endParaRPr lang="th-TH" sz="32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ดำเนินงานเอง </a:t>
                      </a:r>
                      <a:endParaRPr lang="en-SG" sz="32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ทำเอง</a:t>
                      </a:r>
                    </a:p>
                    <a:p>
                      <a:r>
                        <a:rPr lang="th-TH" sz="32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คนเดียว</a:t>
                      </a:r>
                      <a:endParaRPr lang="en-SG" sz="32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ทำตามกรอบ </a:t>
                      </a:r>
                    </a:p>
                    <a:p>
                      <a:r>
                        <a:rPr lang="th-TH" sz="32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เกณฑ์</a:t>
                      </a:r>
                      <a:endParaRPr lang="en-SG" sz="32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ทำร่วมกับคนอื่นหลายคน</a:t>
                      </a:r>
                      <a:endParaRPr lang="en-SG" sz="3200" b="1" spc="-100" baseline="0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ทำร่วมกับผู้เกี่ยวข้องภายนอก</a:t>
                      </a:r>
                      <a:endParaRPr lang="en-SG" sz="3200" b="1" spc="-100" baseline="0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299268"/>
                  </a:ext>
                </a:extLst>
              </a:tr>
              <a:tr h="1023437">
                <a:tc>
                  <a:txBody>
                    <a:bodyPr/>
                    <a:lstStyle/>
                    <a:p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r>
                        <a:rPr lang="en-US" sz="3200" b="1" spc="-100" baseline="300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nd</a:t>
                      </a:r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LINE </a:t>
                      </a:r>
                      <a:endParaRPr lang="th-TH" sz="32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กำกับการทำงานของบุคคลอื่น</a:t>
                      </a:r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=</a:t>
                      </a:r>
                      <a:r>
                        <a:rPr lang="th-TH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สอดส่อง</a:t>
                      </a:r>
                      <a:endParaRPr lang="en-SG" sz="32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3200" b="1" spc="-100" baseline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วางกฎเกณฑ์ กติกา เงื่อนไข</a:t>
                      </a:r>
                      <a:endParaRPr lang="en-SG" sz="32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สอดส่องการปฏิบัติคนอื่น</a:t>
                      </a:r>
                      <a:endParaRPr lang="en-SG" sz="3200" b="1" spc="-100" baseline="0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สอดส่องร่วมกับผู้เกี่ยวข้องภายนอก</a:t>
                      </a:r>
                      <a:endParaRPr lang="en-SG" sz="3200" b="1" spc="-100" baseline="0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149991"/>
                  </a:ext>
                </a:extLst>
              </a:tr>
              <a:tr h="1023437">
                <a:tc>
                  <a:txBody>
                    <a:bodyPr/>
                    <a:lstStyle/>
                    <a:p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</a:t>
                      </a:r>
                      <a:r>
                        <a:rPr lang="en-US" sz="3200" b="1" spc="-100" baseline="300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rd</a:t>
                      </a:r>
                      <a:r>
                        <a:rPr lang="en-US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LINE </a:t>
                      </a:r>
                      <a:endParaRPr lang="th-TH" sz="32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32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ตรวจสอบผลงานของบุคคลอื่น</a:t>
                      </a:r>
                      <a:endParaRPr lang="en-SG" sz="32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32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สอบทานตามกฎเกณฑ์ กติกา เงื่อนไข</a:t>
                      </a:r>
                      <a:endParaRPr lang="en-SG" sz="32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ตรวจสอบผลงานคนอื่น</a:t>
                      </a:r>
                      <a:endParaRPr lang="en-SG" sz="3200" b="1" spc="-100" baseline="0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ตรวจสอบร่วมกับ</a:t>
                      </a:r>
                    </a:p>
                    <a:p>
                      <a:r>
                        <a:rPr lang="th-TH" sz="3200" b="1" spc="-100" baseline="0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บุคคลอื่นภายนอก</a:t>
                      </a:r>
                      <a:endParaRPr lang="en-SG" sz="3200" b="1" spc="-100" baseline="0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906843"/>
                  </a:ext>
                </a:extLst>
              </a:tr>
            </a:tbl>
          </a:graphicData>
        </a:graphic>
      </p:graphicFrame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FEB307AC-8D0D-4894-B9D2-A644AA02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C5182-B2D3-44BA-9B61-E01AEDB7A99B}" type="slidenum">
              <a:rPr lang="en-GB" smtClean="0"/>
              <a:t>20</a:t>
            </a:fld>
            <a:endParaRPr lang="en-GB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5B954873-C697-4B1F-9068-B4018803255E}"/>
              </a:ext>
            </a:extLst>
          </p:cNvPr>
          <p:cNvSpPr txBox="1"/>
          <p:nvPr/>
        </p:nvSpPr>
        <p:spPr>
          <a:xfrm>
            <a:off x="851814" y="4589383"/>
            <a:ext cx="10336306" cy="210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หลีกเลี่ยงการเกี่ยวข้องกับคนอื่นไม่ได้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การทำงานเชื่อมโยง ส่งต่อกันเป็นระบบ  ไม่ใช่อาณาจักรของใครของมัน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ความรับผิดชอบรวมถึงการจัดการเรื่องทุจริต </a:t>
            </a:r>
            <a:r>
              <a:rPr lang="en-US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= </a:t>
            </a: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มาจากผลงานตนเอง </a:t>
            </a:r>
            <a:r>
              <a:rPr lang="en-US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+ </a:t>
            </a: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ผลงานคนอื่น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ผลงานดูแลเฉพาะตัว ไม่ใส่ใจ สอดส่อง ตรวจสอบคนอื่นเป็นไปได้ยาก</a:t>
            </a:r>
          </a:p>
        </p:txBody>
      </p:sp>
    </p:spTree>
    <p:extLst>
      <p:ext uri="{BB962C8B-B14F-4D97-AF65-F5344CB8AC3E}">
        <p14:creationId xmlns:p14="http://schemas.microsoft.com/office/powerpoint/2010/main" val="1548689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F67C612-88A4-4ECC-AF4D-86D6E8FA3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42" y="18256"/>
            <a:ext cx="12099758" cy="903058"/>
          </a:xfrm>
        </p:spPr>
        <p:txBody>
          <a:bodyPr>
            <a:normAutofit/>
          </a:bodyPr>
          <a:lstStyle/>
          <a:p>
            <a:r>
              <a:rPr lang="th-TH" sz="5400" dirty="0">
                <a:solidFill>
                  <a:srgbClr val="FF0000"/>
                </a:solidFill>
              </a:rPr>
              <a:t>แนวคิดใหม่เรื่องความเสี่ยง</a:t>
            </a:r>
            <a:endParaRPr lang="en-SG" sz="5400" dirty="0">
              <a:solidFill>
                <a:srgbClr val="FF0000"/>
              </a:solidFill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66254D2-5229-4B5B-B4B7-9E60EC1D3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" y="630666"/>
            <a:ext cx="11855115" cy="784218"/>
          </a:xfrm>
        </p:spPr>
        <p:txBody>
          <a:bodyPr>
            <a:normAutofit/>
          </a:bodyPr>
          <a:lstStyle/>
          <a:p>
            <a:pPr algn="ctr"/>
            <a:r>
              <a:rPr lang="th-TH" sz="4800" dirty="0"/>
              <a:t>กระบวนการดำเนินงานประจำวันตามภาระกิจของงาน</a:t>
            </a:r>
            <a:endParaRPr lang="en-SG" sz="48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88842C5-BFA3-4190-8C9F-EEB26026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C5182-B2D3-44BA-9B61-E01AEDB7A99B}" type="slidenum">
              <a:rPr lang="en-GB" smtClean="0"/>
              <a:t>21</a:t>
            </a:fld>
            <a:endParaRPr lang="en-GB"/>
          </a:p>
        </p:txBody>
      </p:sp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816CC2CE-61B6-4FF6-8B82-5D5080A4A63A}"/>
              </a:ext>
            </a:extLst>
          </p:cNvPr>
          <p:cNvSpPr/>
          <p:nvPr/>
        </p:nvSpPr>
        <p:spPr>
          <a:xfrm>
            <a:off x="831183" y="1365799"/>
            <a:ext cx="4249270" cy="1189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สถานการณ์ปกติทำได้ด้วยกระบวนงานปกติ</a:t>
            </a:r>
            <a:endParaRPr lang="en-SG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สี่เหลี่ยมผืนผ้า: มุมมน 5">
            <a:extLst>
              <a:ext uri="{FF2B5EF4-FFF2-40B4-BE49-F238E27FC236}">
                <a16:creationId xmlns:a16="http://schemas.microsoft.com/office/drawing/2014/main" id="{A4C76C11-E1A6-4FA5-81AC-EF2385C77B16}"/>
              </a:ext>
            </a:extLst>
          </p:cNvPr>
          <p:cNvSpPr/>
          <p:nvPr/>
        </p:nvSpPr>
        <p:spPr>
          <a:xfrm>
            <a:off x="6210302" y="1410096"/>
            <a:ext cx="4249270" cy="1189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กรณีที่ต้องเฝ้าระวังเป็นพิเศษ</a:t>
            </a:r>
          </a:p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ด้วยกระบวนงานเพิ่มเติม</a:t>
            </a:r>
            <a:endParaRPr lang="en-SG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E1D813B6-E7C2-4353-A56C-B4CD09847E7F}"/>
              </a:ext>
            </a:extLst>
          </p:cNvPr>
          <p:cNvSpPr txBox="1"/>
          <p:nvPr/>
        </p:nvSpPr>
        <p:spPr>
          <a:xfrm>
            <a:off x="856727" y="2499130"/>
            <a:ext cx="4322993" cy="309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คู่มือ คำสั่ง ระเบียบ ข้อบังคับตามปกติ</a:t>
            </a:r>
          </a:p>
          <a:p>
            <a:pPr algn="ctr">
              <a:lnSpc>
                <a:spcPct val="90000"/>
              </a:lnSpc>
            </a:pPr>
            <a:endParaRPr lang="th-TH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การควบคุมภายในตามปกติ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เพื่อป้องกันข้อบกพร่อง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โลกปกติ </a:t>
            </a:r>
            <a:r>
              <a:rPr lang="en-US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SLEEP MODE</a:t>
            </a:r>
            <a:endParaRPr lang="en-SG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2A94B980-1F6D-4394-A9E6-B4092FAC1CB7}"/>
              </a:ext>
            </a:extLst>
          </p:cNvPr>
          <p:cNvSpPr txBox="1"/>
          <p:nvPr/>
        </p:nvSpPr>
        <p:spPr>
          <a:xfrm>
            <a:off x="5667938" y="2604450"/>
            <a:ext cx="4675093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แนวทางพิเศษ ที่ใช้เมื่อเกิด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กรณีพิเศษระหว่างปฏิบัติงาน</a:t>
            </a:r>
          </a:p>
          <a:p>
            <a:pPr algn="ctr">
              <a:lnSpc>
                <a:spcPct val="90000"/>
              </a:lnSpc>
            </a:pPr>
            <a:endParaRPr lang="th-TH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สร้างตะแกรงการเฝ้าระวังความเสี่ยง</a:t>
            </a: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เพื่อส่งสัญญาณเตือนความผิดปกติ</a:t>
            </a:r>
            <a:endParaRPr lang="en-US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>
              <a:lnSpc>
                <a:spcPct val="90000"/>
              </a:lnSpc>
            </a:pPr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โลกตื่นตัว </a:t>
            </a:r>
            <a:r>
              <a:rPr lang="en-US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ALERT MODE</a:t>
            </a:r>
            <a:endParaRPr lang="en-SG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" name="ลูกศร: ลง 9">
            <a:extLst>
              <a:ext uri="{FF2B5EF4-FFF2-40B4-BE49-F238E27FC236}">
                <a16:creationId xmlns:a16="http://schemas.microsoft.com/office/drawing/2014/main" id="{7334747A-2FE9-4CF3-B1AC-525FEDC0423B}"/>
              </a:ext>
            </a:extLst>
          </p:cNvPr>
          <p:cNvSpPr/>
          <p:nvPr/>
        </p:nvSpPr>
        <p:spPr>
          <a:xfrm>
            <a:off x="2311071" y="3537027"/>
            <a:ext cx="1260958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ลูกศร: ลง 10">
            <a:extLst>
              <a:ext uri="{FF2B5EF4-FFF2-40B4-BE49-F238E27FC236}">
                <a16:creationId xmlns:a16="http://schemas.microsoft.com/office/drawing/2014/main" id="{A3941EA8-E10D-4FB0-A84A-07FF739AA0F2}"/>
              </a:ext>
            </a:extLst>
          </p:cNvPr>
          <p:cNvSpPr/>
          <p:nvPr/>
        </p:nvSpPr>
        <p:spPr>
          <a:xfrm>
            <a:off x="7704458" y="3579158"/>
            <a:ext cx="1260958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วงรี 12">
            <a:extLst>
              <a:ext uri="{FF2B5EF4-FFF2-40B4-BE49-F238E27FC236}">
                <a16:creationId xmlns:a16="http://schemas.microsoft.com/office/drawing/2014/main" id="{FD19023E-57FA-4B27-BA1C-233605079388}"/>
              </a:ext>
            </a:extLst>
          </p:cNvPr>
          <p:cNvSpPr/>
          <p:nvPr/>
        </p:nvSpPr>
        <p:spPr>
          <a:xfrm>
            <a:off x="5667937" y="5580963"/>
            <a:ext cx="5786125" cy="8237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ความเสี่ยงคือสิ่งที่ต้องเฝ้าระวัง</a:t>
            </a:r>
            <a:endParaRPr lang="en-SG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A162FEEA-1CA2-4A36-B9B4-1A41C0338172}"/>
              </a:ext>
            </a:extLst>
          </p:cNvPr>
          <p:cNvSpPr txBox="1"/>
          <p:nvPr/>
        </p:nvSpPr>
        <p:spPr>
          <a:xfrm>
            <a:off x="3534697" y="3192303"/>
            <a:ext cx="17032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KNOWN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FACTOR</a:t>
            </a:r>
            <a:endParaRPr lang="en-SG" sz="2800" dirty="0">
              <a:solidFill>
                <a:srgbClr val="FF0000"/>
              </a:solidFill>
            </a:endParaRP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58DA475F-C88D-4490-9875-59AF90ADD1C1}"/>
              </a:ext>
            </a:extLst>
          </p:cNvPr>
          <p:cNvSpPr txBox="1"/>
          <p:nvPr/>
        </p:nvSpPr>
        <p:spPr>
          <a:xfrm>
            <a:off x="9448800" y="3357598"/>
            <a:ext cx="2097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UNKNOWN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FACTOR</a:t>
            </a:r>
            <a:endParaRPr lang="en-SG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73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78F99AD-3D54-4C84-9CE0-DEEE494F7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รายงานผลการดำเนินงานที่เกิดจริงรายภาระงาน</a:t>
            </a:r>
            <a:endParaRPr lang="en-SG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5FDA9A6-F19C-4EC3-9BF4-0AFB9A067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970" y="1921170"/>
            <a:ext cx="11352148" cy="3260429"/>
          </a:xfrm>
        </p:spPr>
        <p:txBody>
          <a:bodyPr>
            <a:normAutofit/>
          </a:bodyPr>
          <a:lstStyle/>
          <a:p>
            <a:r>
              <a:rPr lang="th-TH" dirty="0"/>
              <a:t>กิจกรรมตามภาระงาน </a:t>
            </a:r>
            <a:r>
              <a:rPr lang="en-US" dirty="0"/>
              <a:t>1</a:t>
            </a:r>
            <a:r>
              <a:rPr lang="th-TH" dirty="0"/>
              <a:t>    </a:t>
            </a:r>
            <a:r>
              <a:rPr lang="en-US" dirty="0"/>
              <a:t>100%       22                0                    0</a:t>
            </a:r>
            <a:endParaRPr lang="th-TH" dirty="0"/>
          </a:p>
          <a:p>
            <a:r>
              <a:rPr lang="th-TH" dirty="0"/>
              <a:t>กิจกรรมตามภาระงาน </a:t>
            </a:r>
            <a:r>
              <a:rPr lang="en-US" dirty="0"/>
              <a:t>2    100%       21                1                    0</a:t>
            </a:r>
          </a:p>
          <a:p>
            <a:r>
              <a:rPr lang="th-TH" dirty="0"/>
              <a:t>กิจกรรมตามภาระงาน </a:t>
            </a:r>
            <a:r>
              <a:rPr lang="en-US" dirty="0"/>
              <a:t>3    100%       20                1                    1</a:t>
            </a:r>
            <a:endParaRPr lang="en-SG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1B8C332-922B-4688-B03D-0FF1D1FD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C5182-B2D3-44BA-9B61-E01AEDB7A99B}" type="slidenum">
              <a:rPr lang="en-GB" smtClean="0"/>
              <a:t>22</a:t>
            </a:fld>
            <a:endParaRPr lang="en-GB"/>
          </a:p>
        </p:txBody>
      </p:sp>
      <p:sp>
        <p:nvSpPr>
          <p:cNvPr id="5" name="วงรี 4">
            <a:extLst>
              <a:ext uri="{FF2B5EF4-FFF2-40B4-BE49-F238E27FC236}">
                <a16:creationId xmlns:a16="http://schemas.microsoft.com/office/drawing/2014/main" id="{630DAB5A-A5B9-48E5-A26B-C7222EBC00B0}"/>
              </a:ext>
            </a:extLst>
          </p:cNvPr>
          <p:cNvSpPr/>
          <p:nvPr/>
        </p:nvSpPr>
        <p:spPr>
          <a:xfrm>
            <a:off x="5017579" y="1285531"/>
            <a:ext cx="1900518" cy="6096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เขียว</a:t>
            </a:r>
            <a:endParaRPr lang="en-SG" sz="3600" b="1" dirty="0">
              <a:solidFill>
                <a:schemeClr val="tx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วงรี 5">
            <a:extLst>
              <a:ext uri="{FF2B5EF4-FFF2-40B4-BE49-F238E27FC236}">
                <a16:creationId xmlns:a16="http://schemas.microsoft.com/office/drawing/2014/main" id="{D45AC3B7-F53F-4D26-AEE4-F87E48937DFE}"/>
              </a:ext>
            </a:extLst>
          </p:cNvPr>
          <p:cNvSpPr/>
          <p:nvPr/>
        </p:nvSpPr>
        <p:spPr>
          <a:xfrm>
            <a:off x="7314343" y="1291968"/>
            <a:ext cx="1900518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เหลือง</a:t>
            </a:r>
            <a:endParaRPr lang="en-SG" sz="3600" b="1" dirty="0">
              <a:solidFill>
                <a:schemeClr val="tx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วงรี 6">
            <a:extLst>
              <a:ext uri="{FF2B5EF4-FFF2-40B4-BE49-F238E27FC236}">
                <a16:creationId xmlns:a16="http://schemas.microsoft.com/office/drawing/2014/main" id="{8692EF54-1923-480B-B2C3-906B5BECDC98}"/>
              </a:ext>
            </a:extLst>
          </p:cNvPr>
          <p:cNvSpPr/>
          <p:nvPr/>
        </p:nvSpPr>
        <p:spPr>
          <a:xfrm>
            <a:off x="9611107" y="1311570"/>
            <a:ext cx="1900518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solidFill>
                  <a:schemeClr val="bg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แดง</a:t>
            </a:r>
            <a:endParaRPr lang="en-SG" sz="3600" b="1" dirty="0">
              <a:solidFill>
                <a:schemeClr val="bg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7F3A869B-B5A6-4E42-9D87-3F4F9595961E}"/>
              </a:ext>
            </a:extLst>
          </p:cNvPr>
          <p:cNvSpPr txBox="1"/>
          <p:nvPr/>
        </p:nvSpPr>
        <p:spPr>
          <a:xfrm>
            <a:off x="6912229" y="3637978"/>
            <a:ext cx="2302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เกิดเหตุการณ์ </a:t>
            </a:r>
          </a:p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ข้อบ่งชี้</a:t>
            </a:r>
          </a:p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แต่จัดการได้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6368AFE1-ABCA-4AB1-8A53-9218D4B307C0}"/>
              </a:ext>
            </a:extLst>
          </p:cNvPr>
          <p:cNvSpPr txBox="1"/>
          <p:nvPr/>
        </p:nvSpPr>
        <p:spPr>
          <a:xfrm>
            <a:off x="9410050" y="3711388"/>
            <a:ext cx="2302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เกิดเหตุการณ์ </a:t>
            </a:r>
          </a:p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ข้อบ่งชี้</a:t>
            </a:r>
          </a:p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แต่จัดการยังไม่ได้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32FFF6F2-A0A6-425B-8515-80F295A300E7}"/>
              </a:ext>
            </a:extLst>
          </p:cNvPr>
          <p:cNvSpPr/>
          <p:nvPr/>
        </p:nvSpPr>
        <p:spPr>
          <a:xfrm>
            <a:off x="6420557" y="5207638"/>
            <a:ext cx="5588609" cy="105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แผนบริหารความเสี่ยงเฝ้าระวังด้านทุจริตเพิ่มเติม</a:t>
            </a:r>
          </a:p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เพิ่มศักยภาพการจัดการ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1" name="สี่เหลี่ยมผืนผ้า: มุมมน 10">
            <a:extLst>
              <a:ext uri="{FF2B5EF4-FFF2-40B4-BE49-F238E27FC236}">
                <a16:creationId xmlns:a16="http://schemas.microsoft.com/office/drawing/2014/main" id="{98AA8D9B-642F-4936-84D2-1DEF2B4CDCF8}"/>
              </a:ext>
            </a:extLst>
          </p:cNvPr>
          <p:cNvSpPr/>
          <p:nvPr/>
        </p:nvSpPr>
        <p:spPr>
          <a:xfrm>
            <a:off x="301970" y="4398441"/>
            <a:ext cx="4386571" cy="119230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1 </a:t>
            </a: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ภาระงาน </a:t>
            </a:r>
            <a:r>
              <a:rPr lang="en-US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1 </a:t>
            </a: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แผนเฝ้าระวัง </a:t>
            </a:r>
            <a:endParaRPr lang="en-US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/>
            <a:r>
              <a:rPr lang="en-US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1 </a:t>
            </a: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ความเสี่ยงทุจริต</a:t>
            </a:r>
            <a:endParaRPr lang="en-SG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2" name="ลูกศร: ลง 11">
            <a:extLst>
              <a:ext uri="{FF2B5EF4-FFF2-40B4-BE49-F238E27FC236}">
                <a16:creationId xmlns:a16="http://schemas.microsoft.com/office/drawing/2014/main" id="{1173F48C-C81E-4FBB-8487-EBB7942AD62E}"/>
              </a:ext>
            </a:extLst>
          </p:cNvPr>
          <p:cNvSpPr/>
          <p:nvPr/>
        </p:nvSpPr>
        <p:spPr>
          <a:xfrm>
            <a:off x="1718157" y="3846492"/>
            <a:ext cx="1344706" cy="5378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7AF5A0D1-72B1-4FF3-AA62-E27EC95251D3}"/>
              </a:ext>
            </a:extLst>
          </p:cNvPr>
          <p:cNvSpPr txBox="1"/>
          <p:nvPr/>
        </p:nvSpPr>
        <p:spPr>
          <a:xfrm>
            <a:off x="5011711" y="792618"/>
            <a:ext cx="1900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ปกติ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CAD89E17-6172-4184-BAB6-903A578C8D40}"/>
              </a:ext>
            </a:extLst>
          </p:cNvPr>
          <p:cNvSpPr txBox="1"/>
          <p:nvPr/>
        </p:nvSpPr>
        <p:spPr>
          <a:xfrm>
            <a:off x="7243923" y="770379"/>
            <a:ext cx="1900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ไม่ปกติ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B2E97B5F-B94C-4B21-A2F8-141CC1F7624A}"/>
              </a:ext>
            </a:extLst>
          </p:cNvPr>
          <p:cNvSpPr txBox="1"/>
          <p:nvPr/>
        </p:nvSpPr>
        <p:spPr>
          <a:xfrm>
            <a:off x="9611107" y="727339"/>
            <a:ext cx="1900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ไม่ปกติ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6" name="วงรี 15">
            <a:extLst>
              <a:ext uri="{FF2B5EF4-FFF2-40B4-BE49-F238E27FC236}">
                <a16:creationId xmlns:a16="http://schemas.microsoft.com/office/drawing/2014/main" id="{94E1DB2B-5268-471F-B9D0-8FE142DB7F6E}"/>
              </a:ext>
            </a:extLst>
          </p:cNvPr>
          <p:cNvSpPr/>
          <p:nvPr/>
        </p:nvSpPr>
        <p:spPr>
          <a:xfrm>
            <a:off x="10561366" y="3299012"/>
            <a:ext cx="698305" cy="52891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วงรี 16">
            <a:extLst>
              <a:ext uri="{FF2B5EF4-FFF2-40B4-BE49-F238E27FC236}">
                <a16:creationId xmlns:a16="http://schemas.microsoft.com/office/drawing/2014/main" id="{19031E2A-7347-4C0D-8C02-0CE450E443D3}"/>
              </a:ext>
            </a:extLst>
          </p:cNvPr>
          <p:cNvSpPr/>
          <p:nvPr/>
        </p:nvSpPr>
        <p:spPr>
          <a:xfrm>
            <a:off x="7845029" y="3284620"/>
            <a:ext cx="698305" cy="52891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วงรี 17">
            <a:extLst>
              <a:ext uri="{FF2B5EF4-FFF2-40B4-BE49-F238E27FC236}">
                <a16:creationId xmlns:a16="http://schemas.microsoft.com/office/drawing/2014/main" id="{0E72B425-FF4A-4AF7-BF71-38DD1088F14A}"/>
              </a:ext>
            </a:extLst>
          </p:cNvPr>
          <p:cNvSpPr/>
          <p:nvPr/>
        </p:nvSpPr>
        <p:spPr>
          <a:xfrm>
            <a:off x="7845029" y="2648538"/>
            <a:ext cx="698305" cy="52891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0999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F67C612-88A4-4ECC-AF4D-86D6E8FA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แนวคิดใหม่เรื่องความเสี่ยง</a:t>
            </a:r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66254D2-5229-4B5B-B4B7-9E60EC1D3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42" y="1028564"/>
            <a:ext cx="11855115" cy="956500"/>
          </a:xfrm>
        </p:spPr>
        <p:txBody>
          <a:bodyPr>
            <a:normAutofit/>
          </a:bodyPr>
          <a:lstStyle/>
          <a:p>
            <a:pPr algn="ctr"/>
            <a:r>
              <a:rPr lang="th-TH" sz="5400" dirty="0"/>
              <a:t>กระบวนการดำเนินงานประจำวันตามภาระกิจของงาน</a:t>
            </a:r>
            <a:endParaRPr lang="en-SG" sz="54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88842C5-BFA3-4190-8C9F-EEB26026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C5182-B2D3-44BA-9B61-E01AEDB7A99B}" type="slidenum">
              <a:rPr lang="en-GB" smtClean="0"/>
              <a:t>23</a:t>
            </a:fld>
            <a:endParaRPr lang="en-GB"/>
          </a:p>
        </p:txBody>
      </p:sp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816CC2CE-61B6-4FF6-8B82-5D5080A4A63A}"/>
              </a:ext>
            </a:extLst>
          </p:cNvPr>
          <p:cNvSpPr/>
          <p:nvPr/>
        </p:nvSpPr>
        <p:spPr>
          <a:xfrm>
            <a:off x="857662" y="1763466"/>
            <a:ext cx="4249270" cy="1362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สถานการณ์ปกติทำได้ด้วยกระบวนงานปกติ</a:t>
            </a:r>
            <a:endParaRPr lang="en-SG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สี่เหลี่ยมผืนผ้า: มุมมน 5">
            <a:extLst>
              <a:ext uri="{FF2B5EF4-FFF2-40B4-BE49-F238E27FC236}">
                <a16:creationId xmlns:a16="http://schemas.microsoft.com/office/drawing/2014/main" id="{A4C76C11-E1A6-4FA5-81AC-EF2385C77B16}"/>
              </a:ext>
            </a:extLst>
          </p:cNvPr>
          <p:cNvSpPr/>
          <p:nvPr/>
        </p:nvSpPr>
        <p:spPr>
          <a:xfrm>
            <a:off x="6104020" y="1763466"/>
            <a:ext cx="4249270" cy="1362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กรณีที่ต้องเฝ้าระวังเป็นพิเศษ</a:t>
            </a:r>
          </a:p>
          <a:p>
            <a:pPr algn="ctr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ด้วยกระบวนงานเพิ่มเติม</a:t>
            </a:r>
            <a:endParaRPr lang="en-SG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2A94B980-1F6D-4394-A9E6-B4092FAC1CB7}"/>
              </a:ext>
            </a:extLst>
          </p:cNvPr>
          <p:cNvSpPr txBox="1"/>
          <p:nvPr/>
        </p:nvSpPr>
        <p:spPr>
          <a:xfrm>
            <a:off x="4428565" y="3164777"/>
            <a:ext cx="73763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แนวทางพิเศษ ที่ใช้เมื่อเกิดกรณีพิเศษ</a:t>
            </a:r>
          </a:p>
          <a:p>
            <a:pPr algn="ctr"/>
            <a:endParaRPr lang="th-TH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การเฝ้าระวังความเสี่ยงเพื่อส่งสัญญาณเตือนความผิดปกติ</a:t>
            </a:r>
            <a:endParaRPr lang="en-US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โลกตื่นตัว </a:t>
            </a:r>
            <a:r>
              <a:rPr lang="en-US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ALERT MODE</a:t>
            </a:r>
          </a:p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ต้องการการเห็นชอบ/อนุมัติอำนาจพิเศษเพิ่มเติม</a:t>
            </a:r>
          </a:p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เพื่อการจัดการให้ได้ผล</a:t>
            </a:r>
            <a:endParaRPr lang="en-US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1" name="ลูกศร: ลง 10">
            <a:extLst>
              <a:ext uri="{FF2B5EF4-FFF2-40B4-BE49-F238E27FC236}">
                <a16:creationId xmlns:a16="http://schemas.microsoft.com/office/drawing/2014/main" id="{A3941EA8-E10D-4FB0-A84A-07FF739AA0F2}"/>
              </a:ext>
            </a:extLst>
          </p:cNvPr>
          <p:cNvSpPr/>
          <p:nvPr/>
        </p:nvSpPr>
        <p:spPr>
          <a:xfrm>
            <a:off x="7383022" y="3680670"/>
            <a:ext cx="1260958" cy="510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210065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368" y="4276876"/>
            <a:ext cx="9765792" cy="2444496"/>
          </a:xfrm>
        </p:spPr>
        <p:txBody>
          <a:bodyPr>
            <a:normAutofit/>
          </a:bodyPr>
          <a:lstStyle/>
          <a:p>
            <a:r>
              <a:rPr lang="en-US" sz="13800" dirty="0">
                <a:solidFill>
                  <a:srgbClr val="0000CC"/>
                </a:solidFill>
              </a:rPr>
              <a:t>RISK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BF52-6075-48F6-A356-D3F477805A4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CA289309-FC7A-4144-A0F9-A693805519FD}"/>
              </a:ext>
            </a:extLst>
          </p:cNvPr>
          <p:cNvSpPr txBox="1"/>
          <p:nvPr/>
        </p:nvSpPr>
        <p:spPr>
          <a:xfrm>
            <a:off x="2609088" y="1194816"/>
            <a:ext cx="738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ผลที่ได้จากการค้นหา ประเมินความเสี่ยง</a:t>
            </a:r>
            <a:endParaRPr lang="en-GB" sz="5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ลูกศร: ลง 4">
            <a:extLst>
              <a:ext uri="{FF2B5EF4-FFF2-40B4-BE49-F238E27FC236}">
                <a16:creationId xmlns:a16="http://schemas.microsoft.com/office/drawing/2014/main" id="{ABA8ED18-3591-4425-BC49-E542791CEF85}"/>
              </a:ext>
            </a:extLst>
          </p:cNvPr>
          <p:cNvSpPr/>
          <p:nvPr/>
        </p:nvSpPr>
        <p:spPr>
          <a:xfrm>
            <a:off x="5364480" y="2118146"/>
            <a:ext cx="1280160" cy="60350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9ADF8727-8975-4572-A32D-1EE11A711D05}"/>
              </a:ext>
            </a:extLst>
          </p:cNvPr>
          <p:cNvSpPr txBox="1"/>
          <p:nvPr/>
        </p:nvSpPr>
        <p:spPr>
          <a:xfrm>
            <a:off x="1420368" y="2967335"/>
            <a:ext cx="9515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ทะเบียนความเสี่ยงขององค์กร และของหน่วยงาน </a:t>
            </a:r>
            <a:endParaRPr lang="en-GB" sz="5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ลูกศร: ลง 6">
            <a:extLst>
              <a:ext uri="{FF2B5EF4-FFF2-40B4-BE49-F238E27FC236}">
                <a16:creationId xmlns:a16="http://schemas.microsoft.com/office/drawing/2014/main" id="{95739C89-86B2-41C1-A939-3C075EAE73F8}"/>
              </a:ext>
            </a:extLst>
          </p:cNvPr>
          <p:cNvSpPr/>
          <p:nvPr/>
        </p:nvSpPr>
        <p:spPr>
          <a:xfrm>
            <a:off x="5455920" y="3834598"/>
            <a:ext cx="1280160" cy="60350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1602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168442" y="0"/>
            <a:ext cx="11466095" cy="2387600"/>
          </a:xfrm>
        </p:spPr>
        <p:txBody>
          <a:bodyPr>
            <a:normAutofit/>
          </a:bodyPr>
          <a:lstStyle/>
          <a:p>
            <a:r>
              <a:rPr lang="th-TH" sz="7200" dirty="0">
                <a:solidFill>
                  <a:srgbClr val="FF0000"/>
                </a:solidFill>
              </a:rPr>
              <a:t>บรรทัดที่ 1</a:t>
            </a:r>
            <a:br>
              <a:rPr lang="th-TH" sz="7200" dirty="0">
                <a:solidFill>
                  <a:srgbClr val="FF0000"/>
                </a:solidFill>
              </a:rPr>
            </a:br>
            <a:r>
              <a:rPr lang="th-TH" sz="7200" dirty="0">
                <a:solidFill>
                  <a:srgbClr val="0000CC"/>
                </a:solidFill>
              </a:rPr>
              <a:t>1 ภาระงาน  แบ่งออกเป็น 4 ระดับ</a:t>
            </a:r>
            <a:endParaRPr lang="en-GB" sz="7200" dirty="0">
              <a:solidFill>
                <a:srgbClr val="0000CC"/>
              </a:solidFill>
            </a:endParaRPr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/>
          </p:nvPr>
        </p:nvGraphicFramePr>
        <p:xfrm>
          <a:off x="0" y="2748547"/>
          <a:ext cx="12192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790245530"/>
                    </a:ext>
                  </a:extLst>
                </a:gridCol>
                <a:gridCol w="2111262">
                  <a:extLst>
                    <a:ext uri="{9D8B030D-6E8A-4147-A177-3AD203B41FA5}">
                      <a16:colId xmlns:a16="http://schemas.microsoft.com/office/drawing/2014/main" val="3957471544"/>
                    </a:ext>
                  </a:extLst>
                </a:gridCol>
                <a:gridCol w="2445846">
                  <a:extLst>
                    <a:ext uri="{9D8B030D-6E8A-4147-A177-3AD203B41FA5}">
                      <a16:colId xmlns:a16="http://schemas.microsoft.com/office/drawing/2014/main" val="4100437191"/>
                    </a:ext>
                  </a:extLst>
                </a:gridCol>
                <a:gridCol w="2445846">
                  <a:extLst>
                    <a:ext uri="{9D8B030D-6E8A-4147-A177-3AD203B41FA5}">
                      <a16:colId xmlns:a16="http://schemas.microsoft.com/office/drawing/2014/main" val="772880955"/>
                    </a:ext>
                  </a:extLst>
                </a:gridCol>
                <a:gridCol w="2445846">
                  <a:extLst>
                    <a:ext uri="{9D8B030D-6E8A-4147-A177-3AD203B41FA5}">
                      <a16:colId xmlns:a16="http://schemas.microsoft.com/office/drawing/2014/main" val="3094480419"/>
                    </a:ext>
                  </a:extLst>
                </a:gridCol>
              </a:tblGrid>
              <a:tr h="308610">
                <a:tc>
                  <a:txBody>
                    <a:bodyPr/>
                    <a:lstStyle/>
                    <a:p>
                      <a:endParaRPr lang="th-TH" sz="3600" b="1" i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เขียว</a:t>
                      </a:r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เหลือง</a:t>
                      </a:r>
                    </a:p>
                  </a:txBody>
                  <a:tcPr marL="68580" marR="68580" marT="34290" marB="3429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ส้ม</a:t>
                      </a:r>
                    </a:p>
                  </a:txBody>
                  <a:tcPr marL="68580" marR="68580" marT="34290" marB="3429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แดง</a:t>
                      </a:r>
                    </a:p>
                  </a:txBody>
                  <a:tcPr marL="68580" marR="68580" marT="34290" marB="3429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407449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กระบวนงาน 1</a:t>
                      </a:r>
                      <a:r>
                        <a:rPr lang="en-US" sz="3600" b="1" i="0" baseline="30000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st</a:t>
                      </a:r>
                      <a:r>
                        <a:rPr lang="en-US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LINE</a:t>
                      </a:r>
                      <a:endParaRPr lang="th-TH" sz="3600" b="1" i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29581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กระบวนงาน 2</a:t>
                      </a:r>
                      <a:r>
                        <a:rPr lang="en-US" sz="3600" b="1" i="0" baseline="30000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nd</a:t>
                      </a:r>
                      <a:r>
                        <a:rPr lang="en-US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LINE</a:t>
                      </a:r>
                      <a:endParaRPr lang="th-TH" sz="3600" b="1" i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32068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กระบวนงาน 3</a:t>
                      </a:r>
                      <a:r>
                        <a:rPr lang="en-US" sz="3600" b="1" i="0" baseline="30000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rd</a:t>
                      </a:r>
                      <a:r>
                        <a:rPr lang="en-US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LINE</a:t>
                      </a:r>
                      <a:endParaRPr lang="th-TH" sz="3600" b="1" i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i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ชื่อกิจกรรม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768209"/>
                  </a:ext>
                </a:extLst>
              </a:tr>
            </a:tbl>
          </a:graphicData>
        </a:graphic>
      </p:graphicFrame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38892408-3807-4F07-951B-3C4BC124D0F7}"/>
              </a:ext>
            </a:extLst>
          </p:cNvPr>
          <p:cNvSpPr txBox="1"/>
          <p:nvPr/>
        </p:nvSpPr>
        <p:spPr>
          <a:xfrm>
            <a:off x="2911642" y="2237874"/>
            <a:ext cx="145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ทำเอง</a:t>
            </a:r>
            <a:endParaRPr lang="en-GB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7F6E3E7A-CA43-416A-AFF5-27697A2F3020}"/>
              </a:ext>
            </a:extLst>
          </p:cNvPr>
          <p:cNvSpPr txBox="1"/>
          <p:nvPr/>
        </p:nvSpPr>
        <p:spPr>
          <a:xfrm>
            <a:off x="5049253" y="2237874"/>
            <a:ext cx="1941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ทำเองตามกรอบ</a:t>
            </a:r>
            <a:endParaRPr lang="en-GB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B0281E7D-E109-4575-B9A4-02578775326B}"/>
              </a:ext>
            </a:extLst>
          </p:cNvPr>
          <p:cNvSpPr txBox="1"/>
          <p:nvPr/>
        </p:nvSpPr>
        <p:spPr>
          <a:xfrm>
            <a:off x="7279105" y="2306464"/>
            <a:ext cx="2478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ทำร่วมกับฝ่ายอื่น</a:t>
            </a:r>
            <a:endParaRPr lang="en-GB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9E02FB5F-9CEC-4B41-AC82-C7E145374397}"/>
              </a:ext>
            </a:extLst>
          </p:cNvPr>
          <p:cNvSpPr txBox="1"/>
          <p:nvPr/>
        </p:nvSpPr>
        <p:spPr>
          <a:xfrm>
            <a:off x="9581147" y="2306464"/>
            <a:ext cx="2478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เกี่ยวข้องกับภายนอก</a:t>
            </a:r>
            <a:endParaRPr lang="en-GB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cxnSp>
        <p:nvCxnSpPr>
          <p:cNvPr id="10" name="ตัวเชื่อมต่อตรง 9">
            <a:extLst>
              <a:ext uri="{FF2B5EF4-FFF2-40B4-BE49-F238E27FC236}">
                <a16:creationId xmlns:a16="http://schemas.microsoft.com/office/drawing/2014/main" id="{BDB5ED79-D181-4106-A89C-49E3727EBD8A}"/>
              </a:ext>
            </a:extLst>
          </p:cNvPr>
          <p:cNvCxnSpPr>
            <a:cxnSpLocks/>
          </p:cNvCxnSpPr>
          <p:nvPr/>
        </p:nvCxnSpPr>
        <p:spPr>
          <a:xfrm>
            <a:off x="7279105" y="2306464"/>
            <a:ext cx="0" cy="3375008"/>
          </a:xfrm>
          <a:prstGeom prst="line">
            <a:avLst/>
          </a:prstGeom>
          <a:ln w="762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วงรี 11">
            <a:extLst>
              <a:ext uri="{FF2B5EF4-FFF2-40B4-BE49-F238E27FC236}">
                <a16:creationId xmlns:a16="http://schemas.microsoft.com/office/drawing/2014/main" id="{522DA801-E3D2-4124-99B2-20F9CED747D8}"/>
              </a:ext>
            </a:extLst>
          </p:cNvPr>
          <p:cNvSpPr/>
          <p:nvPr/>
        </p:nvSpPr>
        <p:spPr>
          <a:xfrm>
            <a:off x="3048000" y="5571744"/>
            <a:ext cx="1621536" cy="8168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วิธีจัดการ</a:t>
            </a:r>
            <a:endParaRPr lang="en-GB" sz="3200" b="1" dirty="0">
              <a:solidFill>
                <a:srgbClr val="C0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3" name="วงรี 12">
            <a:extLst>
              <a:ext uri="{FF2B5EF4-FFF2-40B4-BE49-F238E27FC236}">
                <a16:creationId xmlns:a16="http://schemas.microsoft.com/office/drawing/2014/main" id="{61A7FB39-4666-4D72-A453-F29C2D6A7DDE}"/>
              </a:ext>
            </a:extLst>
          </p:cNvPr>
          <p:cNvSpPr/>
          <p:nvPr/>
        </p:nvSpPr>
        <p:spPr>
          <a:xfrm>
            <a:off x="5163552" y="5571744"/>
            <a:ext cx="1621536" cy="8168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rgbClr val="C0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วิธีจัดการ</a:t>
            </a:r>
            <a:endParaRPr lang="en-GB" sz="3200" b="1" dirty="0">
              <a:solidFill>
                <a:srgbClr val="C0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4" name="วงรี 13">
            <a:extLst>
              <a:ext uri="{FF2B5EF4-FFF2-40B4-BE49-F238E27FC236}">
                <a16:creationId xmlns:a16="http://schemas.microsoft.com/office/drawing/2014/main" id="{ABC91EBB-518B-4A0B-94D1-62EFF7FB14D5}"/>
              </a:ext>
            </a:extLst>
          </p:cNvPr>
          <p:cNvSpPr/>
          <p:nvPr/>
        </p:nvSpPr>
        <p:spPr>
          <a:xfrm>
            <a:off x="7707590" y="5536337"/>
            <a:ext cx="1621536" cy="81686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วิธีจัดการ</a:t>
            </a:r>
            <a:endParaRPr lang="en-GB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5" name="วงรี 14">
            <a:extLst>
              <a:ext uri="{FF2B5EF4-FFF2-40B4-BE49-F238E27FC236}">
                <a16:creationId xmlns:a16="http://schemas.microsoft.com/office/drawing/2014/main" id="{1B0899EA-073F-46C2-B70D-13EADA30C2BD}"/>
              </a:ext>
            </a:extLst>
          </p:cNvPr>
          <p:cNvSpPr/>
          <p:nvPr/>
        </p:nvSpPr>
        <p:spPr>
          <a:xfrm>
            <a:off x="10251628" y="5446719"/>
            <a:ext cx="1621536" cy="81686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วิธีจัดการ</a:t>
            </a:r>
            <a:endParaRPr lang="en-GB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9" name="วงรี 8">
            <a:extLst>
              <a:ext uri="{FF2B5EF4-FFF2-40B4-BE49-F238E27FC236}">
                <a16:creationId xmlns:a16="http://schemas.microsoft.com/office/drawing/2014/main" id="{940322AD-EFA9-4632-A264-6E88732921B8}"/>
              </a:ext>
            </a:extLst>
          </p:cNvPr>
          <p:cNvSpPr/>
          <p:nvPr/>
        </p:nvSpPr>
        <p:spPr>
          <a:xfrm>
            <a:off x="7399422" y="2069432"/>
            <a:ext cx="4624132" cy="3375008"/>
          </a:xfrm>
          <a:prstGeom prst="ellipse">
            <a:avLst/>
          </a:prstGeom>
          <a:noFill/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8401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530485" y="9728"/>
            <a:ext cx="9137515" cy="752272"/>
          </a:xfrm>
        </p:spPr>
        <p:txBody>
          <a:bodyPr>
            <a:normAutofit fontScale="90000"/>
          </a:bodyPr>
          <a:lstStyle/>
          <a:p>
            <a:r>
              <a:rPr lang="en-US" dirty="0"/>
              <a:t>Risk Sensitivity </a:t>
            </a: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455429"/>
              </p:ext>
            </p:extLst>
          </p:nvPr>
        </p:nvGraphicFramePr>
        <p:xfrm>
          <a:off x="122903" y="615253"/>
          <a:ext cx="11946194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920">
                  <a:extLst>
                    <a:ext uri="{9D8B030D-6E8A-4147-A177-3AD203B41FA5}">
                      <a16:colId xmlns:a16="http://schemas.microsoft.com/office/drawing/2014/main" val="2800123314"/>
                    </a:ext>
                  </a:extLst>
                </a:gridCol>
                <a:gridCol w="2467896">
                  <a:extLst>
                    <a:ext uri="{9D8B030D-6E8A-4147-A177-3AD203B41FA5}">
                      <a16:colId xmlns:a16="http://schemas.microsoft.com/office/drawing/2014/main" val="2504344575"/>
                    </a:ext>
                  </a:extLst>
                </a:gridCol>
                <a:gridCol w="2930013">
                  <a:extLst>
                    <a:ext uri="{9D8B030D-6E8A-4147-A177-3AD203B41FA5}">
                      <a16:colId xmlns:a16="http://schemas.microsoft.com/office/drawing/2014/main" val="4091687458"/>
                    </a:ext>
                  </a:extLst>
                </a:gridCol>
                <a:gridCol w="2692365">
                  <a:extLst>
                    <a:ext uri="{9D8B030D-6E8A-4147-A177-3AD203B41FA5}">
                      <a16:colId xmlns:a16="http://schemas.microsoft.com/office/drawing/2014/main" val="563137802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Risk</a:t>
                      </a:r>
                      <a:r>
                        <a:rPr lang="en-US" sz="32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Factors </a:t>
                      </a:r>
                      <a:r>
                        <a:rPr lang="th-TH" sz="32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ปัจจัยเสี่ยง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เหตุการณ์เสี่ยง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32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เหตุการณ์เสี่ยง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32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เหตุการณ์เสี่ยง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91539"/>
                  </a:ext>
                </a:extLst>
              </a:tr>
              <a:tr h="456708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ตัวบุคคล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          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ความรู้เฉพาะทาง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โรคระบาด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นัดหยุดงาน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307101"/>
                  </a:ext>
                </a:extLst>
              </a:tr>
              <a:tr h="510294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โครงสร้างองค์กร นโยบาย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Outsource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Downsizing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Next Generation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00319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สินทรัพย์ ระบบงาน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Core Facility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ERP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455027"/>
                  </a:ext>
                </a:extLst>
              </a:tr>
              <a:tr h="537333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กฎเกณฑ์ ระเบียบ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 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Digital 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E TAX INVOICE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จัดซื้อจัดจ้าง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130783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การบริหารเงิน 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    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Project</a:t>
                      </a:r>
                      <a:r>
                        <a:rPr lang="en-US" sz="32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funding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รายได้เลี้ยงตนเอง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Project costing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737996"/>
                  </a:ext>
                </a:extLst>
              </a:tr>
              <a:tr h="437044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คู่แข่งขัน องค์การเทียบเคียง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หลักสูตรใหม่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หลักสูตรใหม่</a:t>
                      </a:r>
                      <a:endParaRPr lang="en-US" sz="32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New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169228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หน่วยงานกำกับดูแล รัฐบาล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New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Human 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Exchange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815955"/>
                  </a:ext>
                </a:extLst>
              </a:tr>
              <a:tr h="503412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คู่ค้า คู่สัญญา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     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Order cancel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New supplier fail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Top 20 P/R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445729"/>
                  </a:ext>
                </a:extLst>
              </a:tr>
              <a:tr h="322203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สภาพแวดล้อมธุรกิจ</a:t>
                      </a:r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CSR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Natural disaster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761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807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>
            <a:extLst>
              <a:ext uri="{FF2B5EF4-FFF2-40B4-BE49-F238E27FC236}">
                <a16:creationId xmlns:a16="http://schemas.microsoft.com/office/drawing/2014/main" id="{7750CD10-FA55-4CD1-8471-C39DEF68B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309" y="1043709"/>
            <a:ext cx="10843491" cy="246625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11500" dirty="0">
                <a:solidFill>
                  <a:srgbClr val="C00000"/>
                </a:solidFill>
              </a:rPr>
              <a:t>RISK MAP TO</a:t>
            </a:r>
            <a:br>
              <a:rPr lang="en-US" sz="11500" dirty="0">
                <a:solidFill>
                  <a:srgbClr val="C00000"/>
                </a:solidFill>
              </a:rPr>
            </a:br>
            <a:r>
              <a:rPr lang="en-US" sz="11500" dirty="0">
                <a:solidFill>
                  <a:srgbClr val="C00000"/>
                </a:solidFill>
              </a:rPr>
              <a:t>RISK MATRIX</a:t>
            </a:r>
            <a:endParaRPr lang="en-GB" sz="11500" dirty="0">
              <a:solidFill>
                <a:srgbClr val="C00000"/>
              </a:solidFill>
            </a:endParaRPr>
          </a:p>
        </p:txBody>
      </p:sp>
      <p:sp>
        <p:nvSpPr>
          <p:cNvPr id="6" name="ชื่อเรื่องรอง 5">
            <a:extLst>
              <a:ext uri="{FF2B5EF4-FFF2-40B4-BE49-F238E27FC236}">
                <a16:creationId xmlns:a16="http://schemas.microsoft.com/office/drawing/2014/main" id="{D5453871-2ADC-4221-A61D-E3D29D1CAB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4800" dirty="0"/>
              <a:t>โอกาสเกิด </a:t>
            </a:r>
            <a:r>
              <a:rPr lang="en-US" sz="4800" dirty="0"/>
              <a:t>x </a:t>
            </a:r>
            <a:r>
              <a:rPr lang="th-TH" sz="4800" dirty="0"/>
              <a:t>ระดับความรุนแรงของผลกระทบ</a:t>
            </a:r>
            <a:endParaRPr lang="en-GB" sz="48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A41A16A-17A1-4E08-9917-6874302F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217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22FF0-2D1C-4A0F-97DF-CA5033D27635}" type="slidenum">
              <a:rPr lang="th-TH" smtClean="0"/>
              <a:pPr/>
              <a:t>28</a:t>
            </a:fld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6309321"/>
            <a:ext cx="8100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solidFill>
                  <a:srgbClr val="000099"/>
                </a:solidFill>
              </a:rPr>
              <a:t>เกณฑ์การกำหนด ลำดับของความเสี่ยง</a:t>
            </a:r>
          </a:p>
        </p:txBody>
      </p:sp>
      <p:sp>
        <p:nvSpPr>
          <p:cNvPr id="6" name="Oval 5"/>
          <p:cNvSpPr/>
          <p:nvPr/>
        </p:nvSpPr>
        <p:spPr>
          <a:xfrm>
            <a:off x="6600056" y="1700808"/>
            <a:ext cx="936104" cy="504056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" name="Oval 6"/>
          <p:cNvSpPr/>
          <p:nvPr/>
        </p:nvSpPr>
        <p:spPr>
          <a:xfrm>
            <a:off x="6600056" y="2996952"/>
            <a:ext cx="93610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06802"/>
              </p:ext>
            </p:extLst>
          </p:nvPr>
        </p:nvGraphicFramePr>
        <p:xfrm>
          <a:off x="332509" y="-6"/>
          <a:ext cx="11619345" cy="6374902"/>
        </p:xfrm>
        <a:graphic>
          <a:graphicData uri="http://schemas.openxmlformats.org/drawingml/2006/table">
            <a:tbl>
              <a:tblPr/>
              <a:tblGrid>
                <a:gridCol w="736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0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60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27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83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9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046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327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568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6771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8756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23270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5581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chemeClr val="tx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โซนสีเขียว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chemeClr val="tx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โซนสีเหลิอง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โซนสีส้ม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โซนสีแดง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810"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ลำดับ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โอกาส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ผลกระทบ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ลำดับ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โอกาส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ผลกระทบ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ลำดับ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โอกาส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ผลกระทบ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ลำดับ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โอกาส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ผลกระทบ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16=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chemeClr val="bg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22=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6=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17=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chemeClr val="bg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23=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7=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18=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chemeClr val="bg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24=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8=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19=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1" i="0" u="none" strike="noStrike" dirty="0">
                          <a:solidFill>
                            <a:srgbClr val="FF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1" i="0" u="none" strike="noStrike" dirty="0">
                          <a:solidFill>
                            <a:srgbClr val="FF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chemeClr val="bg1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25=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9=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20=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10=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21=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11=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12=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2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13=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14=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4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6662"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15=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5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x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3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3200" b="0" i="0" u="none" strike="noStrike" dirty="0">
                        <a:solidFill>
                          <a:srgbClr val="000000"/>
                        </a:solidFill>
                        <a:latin typeface="BrowalliaUPC" pitchFamily="34" charset="-34"/>
                        <a:cs typeface="BrowalliaUPC" pitchFamily="34" charset="-34"/>
                      </a:endParaRP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0" i="0" u="none" strike="noStrike" dirty="0">
                          <a:solidFill>
                            <a:srgbClr val="000000"/>
                          </a:solidFill>
                          <a:latin typeface="BrowalliaUPC" pitchFamily="34" charset="-34"/>
                          <a:cs typeface="BrowalliaUPC" pitchFamily="34" charset="-34"/>
                        </a:rPr>
                        <a:t> </a:t>
                      </a:r>
                    </a:p>
                  </a:txBody>
                  <a:tcPr marL="8982" marR="8982" marT="89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7397971" y="2379983"/>
            <a:ext cx="1368152" cy="50405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4" name="Oval 13"/>
          <p:cNvSpPr/>
          <p:nvPr/>
        </p:nvSpPr>
        <p:spPr>
          <a:xfrm>
            <a:off x="4511824" y="1916832"/>
            <a:ext cx="1368152" cy="50405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2" name="TextBox 11"/>
          <p:cNvSpPr txBox="1"/>
          <p:nvPr/>
        </p:nvSpPr>
        <p:spPr>
          <a:xfrm>
            <a:off x="7162800" y="3962400"/>
            <a:ext cx="2743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ทุกงานควรจะมี 1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X5</a:t>
            </a:r>
          </a:p>
        </p:txBody>
      </p:sp>
    </p:spTree>
    <p:extLst>
      <p:ext uri="{BB962C8B-B14F-4D97-AF65-F5344CB8AC3E}">
        <p14:creationId xmlns:p14="http://schemas.microsoft.com/office/powerpoint/2010/main" val="1945633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สไลด์ 1">
            <a:extLst>
              <a:ext uri="{FF2B5EF4-FFF2-40B4-BE49-F238E27FC236}">
                <a16:creationId xmlns:a16="http://schemas.microsoft.com/office/drawing/2014/main" id="{4E39ABD5-3C43-43E4-A4C4-4655397B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29</a:t>
            </a:fld>
            <a:endParaRPr lang="en-US"/>
          </a:p>
        </p:txBody>
      </p:sp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D223B5B1-F4D2-45A9-BB1E-569807C15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966"/>
            <a:ext cx="12192000" cy="672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25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>
          <a:xfrm>
            <a:off x="857249" y="1122363"/>
            <a:ext cx="10620375" cy="238760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th-TH" sz="7200" dirty="0">
                <a:solidFill>
                  <a:srgbClr val="0000CC"/>
                </a:solidFill>
              </a:rPr>
              <a:t>ตำแหน่ง</a:t>
            </a:r>
            <a:br>
              <a:rPr lang="th-TH" sz="7200" dirty="0">
                <a:solidFill>
                  <a:srgbClr val="0000CC"/>
                </a:solidFill>
              </a:rPr>
            </a:br>
            <a:r>
              <a:rPr lang="th-TH" sz="7200" dirty="0">
                <a:solidFill>
                  <a:srgbClr val="0000CC"/>
                </a:solidFill>
              </a:rPr>
              <a:t>การควบคุมภายในและการบริหารความเสี่ยง</a:t>
            </a:r>
            <a:br>
              <a:rPr lang="th-TH" sz="7200" dirty="0">
                <a:solidFill>
                  <a:srgbClr val="0000CC"/>
                </a:solidFill>
              </a:rPr>
            </a:br>
            <a:r>
              <a:rPr lang="th-TH" sz="7200" dirty="0">
                <a:solidFill>
                  <a:srgbClr val="0000CC"/>
                </a:solidFill>
              </a:rPr>
              <a:t>ในองค์กร</a:t>
            </a:r>
            <a:endParaRPr lang="en-US" sz="7200" dirty="0">
              <a:solidFill>
                <a:srgbClr val="0000CC"/>
              </a:solidFill>
            </a:endParaRPr>
          </a:p>
        </p:txBody>
      </p:sp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12" descr="http://loxton.com.sg/wp-content/uploads/2014/03/Talent-Management-400x27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553" y="3602038"/>
            <a:ext cx="3304401" cy="2445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8341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>
            <a:extLst>
              <a:ext uri="{FF2B5EF4-FFF2-40B4-BE49-F238E27FC236}">
                <a16:creationId xmlns:a16="http://schemas.microsoft.com/office/drawing/2014/main" id="{035B3436-979E-4B19-83A0-449DC32AE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ระดับรุนแรงของผลกระทบ</a:t>
            </a:r>
            <a:endParaRPr lang="en-GB" dirty="0"/>
          </a:p>
        </p:txBody>
      </p:sp>
      <p:sp>
        <p:nvSpPr>
          <p:cNvPr id="2" name="ตัวแทนหมายเลขสไลด์ 1">
            <a:extLst>
              <a:ext uri="{FF2B5EF4-FFF2-40B4-BE49-F238E27FC236}">
                <a16:creationId xmlns:a16="http://schemas.microsoft.com/office/drawing/2014/main" id="{235490A4-D2CF-46C5-B8F8-D355CC16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A1D0AC16-D50F-426A-98C0-B8BA6B245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032662"/>
              </p:ext>
            </p:extLst>
          </p:nvPr>
        </p:nvGraphicFramePr>
        <p:xfrm>
          <a:off x="142239" y="866013"/>
          <a:ext cx="12049761" cy="5559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08">
                  <a:extLst>
                    <a:ext uri="{9D8B030D-6E8A-4147-A177-3AD203B41FA5}">
                      <a16:colId xmlns:a16="http://schemas.microsoft.com/office/drawing/2014/main" val="4171483192"/>
                    </a:ext>
                  </a:extLst>
                </a:gridCol>
                <a:gridCol w="1288020">
                  <a:extLst>
                    <a:ext uri="{9D8B030D-6E8A-4147-A177-3AD203B41FA5}">
                      <a16:colId xmlns:a16="http://schemas.microsoft.com/office/drawing/2014/main" val="2010209546"/>
                    </a:ext>
                  </a:extLst>
                </a:gridCol>
                <a:gridCol w="963168">
                  <a:extLst>
                    <a:ext uri="{9D8B030D-6E8A-4147-A177-3AD203B41FA5}">
                      <a16:colId xmlns:a16="http://schemas.microsoft.com/office/drawing/2014/main" val="1450290812"/>
                    </a:ext>
                  </a:extLst>
                </a:gridCol>
                <a:gridCol w="938784">
                  <a:extLst>
                    <a:ext uri="{9D8B030D-6E8A-4147-A177-3AD203B41FA5}">
                      <a16:colId xmlns:a16="http://schemas.microsoft.com/office/drawing/2014/main" val="1389195253"/>
                    </a:ext>
                  </a:extLst>
                </a:gridCol>
                <a:gridCol w="999744">
                  <a:extLst>
                    <a:ext uri="{9D8B030D-6E8A-4147-A177-3AD203B41FA5}">
                      <a16:colId xmlns:a16="http://schemas.microsoft.com/office/drawing/2014/main" val="1516682068"/>
                    </a:ext>
                  </a:extLst>
                </a:gridCol>
                <a:gridCol w="1011937">
                  <a:extLst>
                    <a:ext uri="{9D8B030D-6E8A-4147-A177-3AD203B41FA5}">
                      <a16:colId xmlns:a16="http://schemas.microsoft.com/office/drawing/2014/main" val="1560041125"/>
                    </a:ext>
                  </a:extLst>
                </a:gridCol>
              </a:tblGrid>
              <a:tr h="239684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Balanced Scorecard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363829"/>
                  </a:ext>
                </a:extLst>
              </a:tr>
              <a:tr h="701839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Stakeholders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หน่วยงานกำกับ ธรรมาภิบาล สังคม ชุมชน</a:t>
                      </a:r>
                    </a:p>
                    <a:p>
                      <a:pPr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มีผลกระทบต่อมูลค่าองค์การ  ชื่อเสียงภาพลักษณ์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th-TH" sz="36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บริหารความเสี่ยง</a:t>
                      </a:r>
                      <a:endParaRPr lang="en-GB" sz="36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n-GB" sz="36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468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Financial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รายได้ลดลง รายจ่ายเพิ่ม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บริหารความเสี่ยง</a:t>
                      </a:r>
                      <a:endParaRPr lang="en-GB" sz="36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480973"/>
                  </a:ext>
                </a:extLst>
              </a:tr>
              <a:tr h="597408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Customer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ลูกค้าที่รับบริการได้รับผลกระทบ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th-TH" sz="36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บริหารความเสี่ยง</a:t>
                      </a:r>
                      <a:endParaRPr lang="en-GB" sz="36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108488"/>
                  </a:ext>
                </a:extLst>
              </a:tr>
              <a:tr h="578321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Process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กระบวนการภายในไม่เหมาะสม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ควบคุมภายใน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537311"/>
                  </a:ext>
                </a:extLst>
              </a:tr>
              <a:tr h="701839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Learning&amp; Growth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การเรียนรู้ </a:t>
                      </a: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IT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เทคโนโลยี </a:t>
                      </a: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KM 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6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en-GB" sz="6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ควบคุมภายใน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386085"/>
                  </a:ext>
                </a:extLst>
              </a:tr>
            </a:tbl>
          </a:graphicData>
        </a:graphic>
      </p:graphicFrame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F2F8A555-A3BD-4E47-ADD4-F319134DE1D8}"/>
              </a:ext>
            </a:extLst>
          </p:cNvPr>
          <p:cNvSpPr/>
          <p:nvPr/>
        </p:nvSpPr>
        <p:spPr>
          <a:xfrm>
            <a:off x="-300318" y="4365812"/>
            <a:ext cx="12792635" cy="6275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160802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>
          <a:xfrm>
            <a:off x="350981" y="1122363"/>
            <a:ext cx="11757891" cy="2387600"/>
          </a:xfrm>
        </p:spPr>
        <p:txBody>
          <a:bodyPr>
            <a:noAutofit/>
          </a:bodyPr>
          <a:lstStyle/>
          <a:p>
            <a:r>
              <a:rPr lang="th-TH" sz="7200" dirty="0">
                <a:solidFill>
                  <a:srgbClr val="0000CC"/>
                </a:solidFill>
              </a:rPr>
              <a:t>การประเมินคุณภาพ</a:t>
            </a:r>
            <a:br>
              <a:rPr lang="th-TH" sz="7200" dirty="0">
                <a:solidFill>
                  <a:srgbClr val="0000CC"/>
                </a:solidFill>
              </a:rPr>
            </a:br>
            <a:r>
              <a:rPr lang="th-TH" sz="7200" dirty="0">
                <a:solidFill>
                  <a:srgbClr val="0000CC"/>
                </a:solidFill>
              </a:rPr>
              <a:t>การบริหารจัดการขององค์กรของเจ้าของภาระงาน</a:t>
            </a:r>
            <a:endParaRPr lang="en-US" sz="7200" dirty="0">
              <a:solidFill>
                <a:srgbClr val="0000CC"/>
              </a:solidFill>
            </a:endParaRPr>
          </a:p>
        </p:txBody>
      </p:sp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RISK-CONTROL MATRIX</a:t>
            </a: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5FA7A-201F-4876-B81E-4E8F388EAC03}" type="slidenum">
              <a:rPr lang="th-TH" smtClean="0"/>
              <a:t>31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1566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69215"/>
            <a:ext cx="12192000" cy="10001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RISK</a:t>
            </a:r>
            <a:r>
              <a:rPr lang="th-TH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CONTROL MATRIX ASSESSMENT </a:t>
            </a:r>
          </a:p>
        </p:txBody>
      </p:sp>
      <p:sp>
        <p:nvSpPr>
          <p:cNvPr id="4" name="สี่เหลี่ยมผืนผ้ามุมมน 3"/>
          <p:cNvSpPr/>
          <p:nvPr/>
        </p:nvSpPr>
        <p:spPr>
          <a:xfrm>
            <a:off x="142875" y="752475"/>
            <a:ext cx="2806867" cy="1000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ระบุโอกาส และ</a:t>
            </a:r>
          </a:p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ระดับความรุนแรง</a:t>
            </a:r>
            <a:endParaRPr lang="en-US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142874" y="5878512"/>
            <a:ext cx="2806867" cy="972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ระบุคุณภาพ ความสามารถจัดการ</a:t>
            </a:r>
            <a:endParaRPr lang="en-US" sz="3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71252"/>
              </p:ext>
            </p:extLst>
          </p:nvPr>
        </p:nvGraphicFramePr>
        <p:xfrm>
          <a:off x="2978317" y="825588"/>
          <a:ext cx="9032708" cy="592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8404">
                  <a:extLst>
                    <a:ext uri="{9D8B030D-6E8A-4147-A177-3AD203B41FA5}">
                      <a16:colId xmlns:a16="http://schemas.microsoft.com/office/drawing/2014/main" val="4239871186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val="892130756"/>
                    </a:ext>
                  </a:extLst>
                </a:gridCol>
                <a:gridCol w="2258177">
                  <a:extLst>
                    <a:ext uri="{9D8B030D-6E8A-4147-A177-3AD203B41FA5}">
                      <a16:colId xmlns:a16="http://schemas.microsoft.com/office/drawing/2014/main" val="3160024764"/>
                    </a:ext>
                  </a:extLst>
                </a:gridCol>
                <a:gridCol w="2258177">
                  <a:extLst>
                    <a:ext uri="{9D8B030D-6E8A-4147-A177-3AD203B41FA5}">
                      <a16:colId xmlns:a16="http://schemas.microsoft.com/office/drawing/2014/main" val="639648773"/>
                    </a:ext>
                  </a:extLst>
                </a:gridCol>
              </a:tblGrid>
              <a:tr h="1176187">
                <a:tc>
                  <a:txBody>
                    <a:bodyPr/>
                    <a:lstStyle/>
                    <a:p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คุณภาพการจัดการ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ความเสี่ยงระดับต่ำ</a:t>
                      </a:r>
                      <a:endParaRPr lang="en-US" sz="4000" b="1" dirty="0">
                        <a:solidFill>
                          <a:srgbClr val="FFFF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 algn="ctr"/>
                      <a:r>
                        <a:rPr lang="en-US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ความเสี่ยงปานกลาง</a:t>
                      </a:r>
                      <a:r>
                        <a:rPr lang="en-US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16-21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ความเสี่ยงระดับสูง </a:t>
                      </a:r>
                      <a:r>
                        <a:rPr lang="en-US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22-25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003880"/>
                  </a:ext>
                </a:extLst>
              </a:tr>
              <a:tr h="68491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th-TH" sz="4400" b="1" i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ดี</a:t>
                      </a:r>
                      <a:endParaRPr lang="en-US" sz="4400" b="1" i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ต่ำ (1)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R4 </a:t>
                      </a:r>
                      <a:r>
                        <a:rPr lang="en-US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R8 R2 1x3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ค่อนข้างต่ำ(2)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ปานกลาง(3)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R3 4x4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R8 R2 5x4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727301"/>
                  </a:ext>
                </a:extLst>
              </a:tr>
              <a:tr h="143256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th-TH" sz="4400" b="1" i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พอใช้</a:t>
                      </a:r>
                      <a:endParaRPr lang="en-US" sz="4400" b="1" i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ค่อนข้างต่ำ(4)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ปานกลาง(5)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ค่อนข้างสูง(6)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R6 4x5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588304"/>
                  </a:ext>
                </a:extLst>
              </a:tr>
              <a:tr h="143256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th-TH" sz="4400" b="1" i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อ่อน</a:t>
                      </a:r>
                      <a:endParaRPr lang="en-US" sz="4400" b="1" i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ปานกลาง(7)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R7 R1</a:t>
                      </a:r>
                      <a:endParaRPr lang="th-TH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ค่อนข้างสูง(8)</a:t>
                      </a:r>
                      <a:endParaRPr lang="en-US" sz="4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40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R5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th-TH" sz="4000" b="1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สูง(9)</a:t>
                      </a:r>
                      <a:endParaRPr lang="en-US" sz="40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>
                          <a:solidFill>
                            <a:srgbClr val="FFFF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R8 R2 5x4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628969"/>
                  </a:ext>
                </a:extLst>
              </a:tr>
            </a:tbl>
          </a:graphicData>
        </a:graphic>
      </p:graphicFrame>
      <p:sp>
        <p:nvSpPr>
          <p:cNvPr id="18" name="ตัวแทนหมายเลขสไลด์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32</a:t>
            </a:fld>
            <a:endParaRPr lang="en-US"/>
          </a:p>
        </p:txBody>
      </p:sp>
      <p:sp>
        <p:nvSpPr>
          <p:cNvPr id="3" name="ลูกศรขึ้น 2"/>
          <p:cNvSpPr/>
          <p:nvPr/>
        </p:nvSpPr>
        <p:spPr>
          <a:xfrm>
            <a:off x="11494573" y="3553457"/>
            <a:ext cx="244894" cy="2562922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ลูกศรซ้าย 18"/>
          <p:cNvSpPr/>
          <p:nvPr/>
        </p:nvSpPr>
        <p:spPr>
          <a:xfrm>
            <a:off x="7231716" y="3139484"/>
            <a:ext cx="2460610" cy="22297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ตาราง 6">
            <a:extLst>
              <a:ext uri="{FF2B5EF4-FFF2-40B4-BE49-F238E27FC236}">
                <a16:creationId xmlns:a16="http://schemas.microsoft.com/office/drawing/2014/main" id="{5C6F43EA-14C9-4B37-8272-0FB0371FD8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318234"/>
              </p:ext>
            </p:extLst>
          </p:nvPr>
        </p:nvGraphicFramePr>
        <p:xfrm>
          <a:off x="0" y="1821180"/>
          <a:ext cx="2873542" cy="4087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786">
                  <a:extLst>
                    <a:ext uri="{9D8B030D-6E8A-4147-A177-3AD203B41FA5}">
                      <a16:colId xmlns:a16="http://schemas.microsoft.com/office/drawing/2014/main" val="1831876223"/>
                    </a:ext>
                  </a:extLst>
                </a:gridCol>
                <a:gridCol w="2261756">
                  <a:extLst>
                    <a:ext uri="{9D8B030D-6E8A-4147-A177-3AD203B41FA5}">
                      <a16:colId xmlns:a16="http://schemas.microsoft.com/office/drawing/2014/main" val="2073061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รหัส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th-TH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เหตุการณ์เสี่ยง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950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R1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207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R2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386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R3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565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R4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15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R5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91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R6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41448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R7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41928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R8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en-GB" sz="2800" b="1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997467"/>
                  </a:ext>
                </a:extLst>
              </a:tr>
            </a:tbl>
          </a:graphicData>
        </a:graphic>
      </p:graphicFrame>
      <p:cxnSp>
        <p:nvCxnSpPr>
          <p:cNvPr id="9" name="ลูกศรเชื่อมต่อแบบตรง 8">
            <a:extLst>
              <a:ext uri="{FF2B5EF4-FFF2-40B4-BE49-F238E27FC236}">
                <a16:creationId xmlns:a16="http://schemas.microsoft.com/office/drawing/2014/main" id="{860698EA-B326-442E-B193-1E0E3494206D}"/>
              </a:ext>
            </a:extLst>
          </p:cNvPr>
          <p:cNvCxnSpPr/>
          <p:nvPr/>
        </p:nvCxnSpPr>
        <p:spPr>
          <a:xfrm flipH="1" flipV="1">
            <a:off x="6888312" y="3083811"/>
            <a:ext cx="3285893" cy="256292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966179C8-B87F-46A6-B57D-70DD189B2B00}"/>
              </a:ext>
            </a:extLst>
          </p:cNvPr>
          <p:cNvSpPr txBox="1"/>
          <p:nvPr/>
        </p:nvSpPr>
        <p:spPr>
          <a:xfrm>
            <a:off x="7532772" y="3429000"/>
            <a:ext cx="2159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WAR ROOM</a:t>
            </a:r>
            <a:endParaRPr lang="en-SG" sz="2800" dirty="0">
              <a:solidFill>
                <a:srgbClr val="FF0000"/>
              </a:solidFill>
            </a:endParaRPr>
          </a:p>
        </p:txBody>
      </p:sp>
      <p:sp>
        <p:nvSpPr>
          <p:cNvPr id="8" name="วงรี 7">
            <a:extLst>
              <a:ext uri="{FF2B5EF4-FFF2-40B4-BE49-F238E27FC236}">
                <a16:creationId xmlns:a16="http://schemas.microsoft.com/office/drawing/2014/main" id="{62821806-71B4-445D-96AE-E5B1E667639A}"/>
              </a:ext>
            </a:extLst>
          </p:cNvPr>
          <p:cNvSpPr/>
          <p:nvPr/>
        </p:nvSpPr>
        <p:spPr>
          <a:xfrm>
            <a:off x="9610165" y="5973756"/>
            <a:ext cx="1938898" cy="51911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วงรี 10">
            <a:extLst>
              <a:ext uri="{FF2B5EF4-FFF2-40B4-BE49-F238E27FC236}">
                <a16:creationId xmlns:a16="http://schemas.microsoft.com/office/drawing/2014/main" id="{A8227183-3B81-44F1-8B45-1ED2DB4156FF}"/>
              </a:ext>
            </a:extLst>
          </p:cNvPr>
          <p:cNvSpPr/>
          <p:nvPr/>
        </p:nvSpPr>
        <p:spPr>
          <a:xfrm>
            <a:off x="5361054" y="2599443"/>
            <a:ext cx="1765887" cy="690603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วงรี 13">
            <a:extLst>
              <a:ext uri="{FF2B5EF4-FFF2-40B4-BE49-F238E27FC236}">
                <a16:creationId xmlns:a16="http://schemas.microsoft.com/office/drawing/2014/main" id="{8C09E5C4-65BE-4CF0-AA91-BDA4AAF0A8E2}"/>
              </a:ext>
            </a:extLst>
          </p:cNvPr>
          <p:cNvSpPr/>
          <p:nvPr/>
        </p:nvSpPr>
        <p:spPr>
          <a:xfrm>
            <a:off x="9581590" y="3178154"/>
            <a:ext cx="1938898" cy="596036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639356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-951"/>
            <a:ext cx="12192000" cy="896301"/>
          </a:xfrm>
        </p:spPr>
        <p:txBody>
          <a:bodyPr>
            <a:normAutofit fontScale="90000"/>
          </a:bodyPr>
          <a:lstStyle/>
          <a:p>
            <a:r>
              <a:rPr lang="th-TH" dirty="0"/>
              <a:t>คุณภาพ ความสามารถในการจัดการ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6981" y="685800"/>
            <a:ext cx="12015019" cy="5589016"/>
          </a:xfrm>
        </p:spPr>
        <p:txBody>
          <a:bodyPr>
            <a:normAutofit fontScale="92500" lnSpcReduction="10000"/>
          </a:bodyPr>
          <a:lstStyle/>
          <a:p>
            <a:r>
              <a:rPr lang="th-TH" u="sng" dirty="0">
                <a:solidFill>
                  <a:srgbClr val="FF0000"/>
                </a:solidFill>
              </a:rPr>
              <a:t>ดี (ต้องมีครบถ้วน)</a:t>
            </a:r>
          </a:p>
          <a:p>
            <a:r>
              <a:rPr lang="en-US" dirty="0">
                <a:solidFill>
                  <a:srgbClr val="0000CC"/>
                </a:solidFill>
              </a:rPr>
              <a:t>D1</a:t>
            </a:r>
            <a:r>
              <a:rPr lang="th-TH" dirty="0">
                <a:solidFill>
                  <a:srgbClr val="0000CC"/>
                </a:solidFill>
              </a:rPr>
              <a:t>สามารถจัดการได้ทุกกรณี ไม่มีผลกระทบต่อการให้บริการ ต่อผู้ใช้บริการ</a:t>
            </a:r>
          </a:p>
          <a:p>
            <a:r>
              <a:rPr lang="en-US" dirty="0">
                <a:solidFill>
                  <a:srgbClr val="0000CC"/>
                </a:solidFill>
              </a:rPr>
              <a:t>D2</a:t>
            </a:r>
            <a:r>
              <a:rPr lang="th-TH" dirty="0">
                <a:solidFill>
                  <a:srgbClr val="0000CC"/>
                </a:solidFill>
              </a:rPr>
              <a:t>สามารถจัดการให้ผลลัพธ์ครบถ้วนโดยไม่เกิดความล่าช้า </a:t>
            </a:r>
          </a:p>
          <a:p>
            <a:r>
              <a:rPr lang="en-US" dirty="0">
                <a:solidFill>
                  <a:srgbClr val="0000CC"/>
                </a:solidFill>
              </a:rPr>
              <a:t>D3</a:t>
            </a:r>
            <a:r>
              <a:rPr lang="th-TH" dirty="0">
                <a:solidFill>
                  <a:srgbClr val="0000CC"/>
                </a:solidFill>
              </a:rPr>
              <a:t>สามารถจัดการได้ แม้ในกรณีเร่งด่วน มีเหตุการณ์ผิดปกติเหนือความคาดหมาย</a:t>
            </a:r>
          </a:p>
          <a:p>
            <a:r>
              <a:rPr lang="en-US" dirty="0">
                <a:solidFill>
                  <a:srgbClr val="0000CC"/>
                </a:solidFill>
              </a:rPr>
              <a:t>D4</a:t>
            </a:r>
            <a:r>
              <a:rPr lang="th-TH" dirty="0">
                <a:solidFill>
                  <a:srgbClr val="0000CC"/>
                </a:solidFill>
              </a:rPr>
              <a:t>สามารถจัดการได้โดยไม่พึ่งพาตัวบุคคล เปลี่ยนตัวบุคคล ผลงานไม่กระทบ</a:t>
            </a:r>
          </a:p>
          <a:p>
            <a:r>
              <a:rPr lang="en-US" dirty="0">
                <a:solidFill>
                  <a:srgbClr val="0000CC"/>
                </a:solidFill>
              </a:rPr>
              <a:t>D5</a:t>
            </a:r>
            <a:r>
              <a:rPr lang="th-TH" dirty="0">
                <a:solidFill>
                  <a:srgbClr val="0000CC"/>
                </a:solidFill>
              </a:rPr>
              <a:t>สามารถเปลี่ยนภาพทางลบกลับเป็นบวก สิ่งที่ถูกต้องได้อย่างรวดเร็ว</a:t>
            </a:r>
          </a:p>
          <a:p>
            <a:r>
              <a:rPr lang="en-US" dirty="0">
                <a:solidFill>
                  <a:srgbClr val="0000CC"/>
                </a:solidFill>
              </a:rPr>
              <a:t>D6</a:t>
            </a:r>
            <a:r>
              <a:rPr lang="th-TH" dirty="0">
                <a:solidFill>
                  <a:srgbClr val="0000CC"/>
                </a:solidFill>
              </a:rPr>
              <a:t>มีการตัดสินใจอย่างทันท่วงที และไม่เกิดปัญหาค้างนาน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th-TH" dirty="0">
                <a:solidFill>
                  <a:srgbClr val="0000CC"/>
                </a:solidFill>
              </a:rPr>
              <a:t>แม้ว่าจากปัจจัยภายนอก</a:t>
            </a:r>
          </a:p>
          <a:p>
            <a:r>
              <a:rPr lang="en-US" dirty="0">
                <a:solidFill>
                  <a:srgbClr val="0000CC"/>
                </a:solidFill>
              </a:rPr>
              <a:t>D7</a:t>
            </a:r>
            <a:r>
              <a:rPr lang="th-TH" dirty="0">
                <a:solidFill>
                  <a:srgbClr val="0000CC"/>
                </a:solidFill>
              </a:rPr>
              <a:t>สามารถจัดการได้ทั้งสภาพแวดล้อมระดับองค์กร และระดับภาระงาน ครบถ้วนเพียงพอ</a:t>
            </a:r>
          </a:p>
          <a:p>
            <a:r>
              <a:rPr lang="en-US" dirty="0">
                <a:solidFill>
                  <a:srgbClr val="0000CC"/>
                </a:solidFill>
              </a:rPr>
              <a:t>D8</a:t>
            </a:r>
            <a:r>
              <a:rPr lang="th-TH" dirty="0">
                <a:solidFill>
                  <a:srgbClr val="0000CC"/>
                </a:solidFill>
              </a:rPr>
              <a:t>สามารถดำเนินงานได้ครบถ้วนตามมาตรฐาน บรรทัดฐาน ตามวิชาชีพได้อย่างมั่นใจ</a:t>
            </a:r>
          </a:p>
          <a:p>
            <a:endParaRPr lang="th-TH" dirty="0">
              <a:solidFill>
                <a:srgbClr val="0000CC"/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5FA7A-201F-4876-B81E-4E8F388EAC03}" type="slidenum">
              <a:rPr lang="th-TH" smtClean="0"/>
              <a:pPr/>
              <a:t>33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05629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>
          <a:xfrm>
            <a:off x="-240631" y="2133016"/>
            <a:ext cx="12268200" cy="2387600"/>
          </a:xfrm>
        </p:spPr>
        <p:txBody>
          <a:bodyPr>
            <a:normAutofit fontScale="90000"/>
          </a:bodyPr>
          <a:lstStyle/>
          <a:p>
            <a:r>
              <a:rPr lang="th-TH" sz="8800" dirty="0">
                <a:solidFill>
                  <a:srgbClr val="0000CC"/>
                </a:solidFill>
              </a:rPr>
              <a:t>กำหนดโมเดลการบริหาร(ตอบโต้)ความเสี่ยง</a:t>
            </a:r>
            <a:br>
              <a:rPr lang="th-TH" sz="8800" dirty="0">
                <a:solidFill>
                  <a:srgbClr val="0000CC"/>
                </a:solidFill>
              </a:rPr>
            </a:br>
            <a:endParaRPr lang="en-US" sz="8800" dirty="0">
              <a:solidFill>
                <a:srgbClr val="0000CC"/>
              </a:solidFill>
            </a:endParaRPr>
          </a:p>
        </p:txBody>
      </p:sp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727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35</a:t>
            </a:fld>
            <a:endParaRPr lang="en-US"/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182337" y="0"/>
            <a:ext cx="4352925" cy="2028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ยกระดับ เพิ่มคุณภาพการบริหารจัดการ</a:t>
            </a:r>
          </a:p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(ปรับภายในองค์การเอง)</a:t>
            </a:r>
            <a:endParaRPr lang="en-US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5343524" y="190500"/>
            <a:ext cx="6666139" cy="239450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กิจกรรมที่เกี่ยวกับการปรับยกคุณภาพการบริหาร</a:t>
            </a:r>
          </a:p>
          <a:p>
            <a:pPr marL="400050" indent="-4000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ทรัพยากร สภาพแวดล้อม </a:t>
            </a:r>
          </a:p>
          <a:p>
            <a:pPr marL="400050" indent="-4000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กระบวนการภายใน</a:t>
            </a:r>
            <a:endParaRPr lang="en-US" sz="4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9" name="ลูกศรขวา 8"/>
          <p:cNvSpPr/>
          <p:nvPr/>
        </p:nvSpPr>
        <p:spPr>
          <a:xfrm>
            <a:off x="4714875" y="971550"/>
            <a:ext cx="533400" cy="101917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5343523" y="4963886"/>
            <a:ext cx="6560006" cy="105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โครงสร้างองค์กร      ตัวบุคคล       ตัวสินทรัพย์  </a:t>
            </a:r>
          </a:p>
          <a:p>
            <a:pPr>
              <a:lnSpc>
                <a:spcPct val="85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กฎเกณฑ์-ระเบียบ     การเงิน        ภัยพิบัติ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4638674" y="2406546"/>
            <a:ext cx="733697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th-TH" sz="4800" b="1" dirty="0">
                <a:solidFill>
                  <a:srgbClr val="00B05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แผนบริหารจัดการความเสี่ยงจากปัจจัยภายใน</a:t>
            </a:r>
            <a:endParaRPr lang="en-US" sz="4800" b="1" dirty="0">
              <a:solidFill>
                <a:srgbClr val="00B05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44433ADB-0FEB-4221-8846-A5EF145902A8}"/>
              </a:ext>
            </a:extLst>
          </p:cNvPr>
          <p:cNvSpPr txBox="1"/>
          <p:nvPr/>
        </p:nvSpPr>
        <p:spPr>
          <a:xfrm>
            <a:off x="138507" y="3843607"/>
            <a:ext cx="11871156" cy="280692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แผนที่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2 </a:t>
            </a:r>
            <a:r>
              <a:rPr kumimoji="0" lang="th-TH" sz="36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ขอเพิ่มกิจกรรมเฝ้าระวังความเสี่ยง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ขอเพิ่มกิจกรรมเฝ้าระวัง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= </a:t>
            </a:r>
            <a:r>
              <a:rPr kumimoji="0" lang="th-TH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เพิ่มการคัดกรอง เพิ่มตะแกรงสอดส่องก่อนผ่านเรื่อง/ส่งมอบงานต่อไปในฐานะ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2</a:t>
            </a:r>
            <a:r>
              <a:rPr kumimoji="0" lang="en-US" sz="3200" b="1" i="0" u="none" strike="noStrike" kern="0" cap="none" spc="0" normalizeH="0" baseline="3000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nd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 LINE</a:t>
            </a:r>
            <a:endParaRPr kumimoji="0" lang="th-TH" sz="32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(ปรับเพิ่มบทตนเอง)        ออกแบบฟอร์มการคัดกรอง ตั้งกติกาเพิ่มในการคัดกรอง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(ขอให้คนอื่นรับรอง)        เช่น เพิ่มหน้าที่สอบทาน เพิ่มเอกสาร เพิ่มฟอร์มการรับรองตนเองส่วนที่ตรวจสอบไม่ได้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                              กำหนดเวลาดำเนินการมาตรฐาน   เอกสารคิวงาน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                              </a:t>
            </a:r>
            <a:r>
              <a:rPr kumimoji="0" lang="th-TH" sz="32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ตรวจด้วยเอกสาร ตรวจด้วยระบบ ตรวจด้วยเครื่องมืออื่น</a:t>
            </a:r>
            <a:endParaRPr kumimoji="0" lang="en-SG" sz="32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933E7689-76B8-4941-925A-A61F77865AC8}"/>
              </a:ext>
            </a:extLst>
          </p:cNvPr>
          <p:cNvSpPr txBox="1"/>
          <p:nvPr/>
        </p:nvSpPr>
        <p:spPr>
          <a:xfrm>
            <a:off x="182337" y="3237543"/>
            <a:ext cx="11827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แผนที่ </a:t>
            </a:r>
            <a:r>
              <a:rPr lang="en-US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1 </a:t>
            </a:r>
            <a:r>
              <a:rPr lang="th-TH" sz="40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ขอเพิ่มศักยภาพ ความสามารถในการจัดการงานตนเอง ที่เพิ่มจากภาวะปกติ</a:t>
            </a:r>
            <a:endParaRPr lang="en-SG" sz="40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649685BB-6A2C-45B3-B611-893A2F19A4C2}"/>
              </a:ext>
            </a:extLst>
          </p:cNvPr>
          <p:cNvSpPr/>
          <p:nvPr/>
        </p:nvSpPr>
        <p:spPr>
          <a:xfrm>
            <a:off x="138507" y="3237543"/>
            <a:ext cx="11130855" cy="6525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4881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36</a:t>
            </a:fld>
            <a:endParaRPr lang="en-US"/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91888" y="156563"/>
            <a:ext cx="4352925" cy="20002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ยกระดับ เพิ่มคุณภาพการตอบโต้ภัยคุกคามภายนอก</a:t>
            </a:r>
          </a:p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(ตอบโต้กับภายนอก)</a:t>
            </a:r>
            <a:endParaRPr lang="en-US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5143098" y="208342"/>
            <a:ext cx="6296025" cy="1844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กิจกรรมที่เกี่ยวกับการตอบโต้โดยตรง</a:t>
            </a:r>
          </a:p>
          <a:p>
            <a:pPr marL="400050" indent="-4000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ต้นตอของปัจจัยเสี่ยง </a:t>
            </a:r>
          </a:p>
          <a:p>
            <a:pPr marL="400050" indent="-4000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บุคคลภายนอก</a:t>
            </a:r>
            <a:endParaRPr lang="en-US" sz="4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" name="ลูกศรขวา 9"/>
          <p:cNvSpPr/>
          <p:nvPr/>
        </p:nvSpPr>
        <p:spPr>
          <a:xfrm>
            <a:off x="4527255" y="620929"/>
            <a:ext cx="533400" cy="101917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>
            <a:off x="5226982" y="1999371"/>
            <a:ext cx="6560006" cy="105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โครงสร้างองค์กร      ตัวบุคคล       ตัวสินทรัพย์  </a:t>
            </a:r>
          </a:p>
          <a:p>
            <a:pPr>
              <a:lnSpc>
                <a:spcPct val="85000"/>
              </a:lnSpc>
            </a:pP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กฎเกณฑ์-ระเบียบ     การเงิน        ภัยพิบัติ</a:t>
            </a:r>
          </a:p>
        </p:txBody>
      </p:sp>
      <p:sp>
        <p:nvSpPr>
          <p:cNvPr id="3" name="ลูกศร: ลง 2"/>
          <p:cNvSpPr/>
          <p:nvPr/>
        </p:nvSpPr>
        <p:spPr>
          <a:xfrm>
            <a:off x="7999814" y="1340747"/>
            <a:ext cx="832757" cy="63265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369477" y="2933438"/>
            <a:ext cx="5843266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th-TH" sz="4800" b="1" dirty="0">
                <a:solidFill>
                  <a:srgbClr val="00B05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แผนเปิด </a:t>
            </a:r>
            <a:r>
              <a:rPr lang="en-US" sz="4800" b="1" dirty="0">
                <a:solidFill>
                  <a:srgbClr val="00B05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War room </a:t>
            </a:r>
            <a:r>
              <a:rPr lang="th-TH" sz="4800" b="1" dirty="0">
                <a:solidFill>
                  <a:srgbClr val="00B05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จัดการภายนอก</a:t>
            </a:r>
            <a:endParaRPr lang="en-US" sz="4800" b="1" dirty="0">
              <a:solidFill>
                <a:srgbClr val="00B05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44433ADB-0FEB-4221-8846-A5EF145902A8}"/>
              </a:ext>
            </a:extLst>
          </p:cNvPr>
          <p:cNvSpPr txBox="1"/>
          <p:nvPr/>
        </p:nvSpPr>
        <p:spPr>
          <a:xfrm>
            <a:off x="91888" y="3871518"/>
            <a:ext cx="11871156" cy="1588127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kern="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ขออนุมัติแผนเผื่อ/สำรองล่วงหน้า เมื่อเกิดเหตุค่อยตั้ง </a:t>
            </a:r>
            <a:r>
              <a:rPr lang="en-US" sz="3600" b="1" kern="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WAR ROOM </a:t>
            </a:r>
            <a:r>
              <a:rPr lang="th-TH" sz="3600" b="1" kern="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เพื่อจัดการ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                                      ปิด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WAR ROOM </a:t>
            </a:r>
            <a:r>
              <a:rPr kumimoji="0" lang="th-TH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cs typeface="DilleniaUPC" panose="02020603050405020304" pitchFamily="18" charset="-34"/>
              </a:rPr>
              <a:t>เมื่อเหตุการณ์ปกติ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kern="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                                     แยกสถานการณ์เวลาปกติ เวลานอกทำการปกติ</a:t>
            </a:r>
            <a:endParaRPr kumimoji="0" lang="en-SG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2C83A68D-74DF-4CC2-BB54-C0FE377FCA14}"/>
              </a:ext>
            </a:extLst>
          </p:cNvPr>
          <p:cNvSpPr/>
          <p:nvPr/>
        </p:nvSpPr>
        <p:spPr>
          <a:xfrm>
            <a:off x="91888" y="3764435"/>
            <a:ext cx="9356912" cy="6237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9333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กิจกรรมภายใต้แผนบริหารความเสี่ยง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D837-AA22-48B9-97F9-E02B8F976CD5}" type="slidenum">
              <a:rPr lang="en-US" smtClean="0"/>
              <a:t>37</a:t>
            </a:fld>
            <a:endParaRPr lang="en-US"/>
          </a:p>
        </p:txBody>
      </p:sp>
      <p:sp>
        <p:nvSpPr>
          <p:cNvPr id="5" name="สี่เหลี่ยมผืนผ้า: มุมมน 4"/>
          <p:cNvSpPr/>
          <p:nvPr/>
        </p:nvSpPr>
        <p:spPr>
          <a:xfrm>
            <a:off x="469900" y="1095375"/>
            <a:ext cx="4064000" cy="1663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KNOWN FACTORS</a:t>
            </a:r>
            <a:endParaRPr lang="th-TH" sz="4400" b="1" dirty="0">
              <a:solidFill>
                <a:srgbClr val="FFFF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/>
            <a:r>
              <a:rPr lang="th-TH" sz="4400" b="1" dirty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ปัจจัยเสี่ยงที่รู้อยู่แล้ว</a:t>
            </a:r>
            <a:r>
              <a:rPr lang="en-US" sz="4400" b="1" dirty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4775200" y="1096900"/>
            <a:ext cx="7086600" cy="1358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48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รู้ว่าเกิดแน่นอน เคยเกิดมาทุกครั้ง</a:t>
            </a:r>
          </a:p>
          <a:p>
            <a:pPr>
              <a:lnSpc>
                <a:spcPct val="85000"/>
              </a:lnSpc>
            </a:pPr>
            <a:r>
              <a:rPr lang="th-TH" sz="48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เตรียมการจัดการให้พร้อมในครั้งต่อไป</a:t>
            </a:r>
            <a:endParaRPr lang="en-US" sz="48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สี่เหลี่ยมผืนผ้า: มุมมน 6"/>
          <p:cNvSpPr/>
          <p:nvPr/>
        </p:nvSpPr>
        <p:spPr>
          <a:xfrm>
            <a:off x="469900" y="4237789"/>
            <a:ext cx="4064000" cy="1663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UNKNOWN FACTORS</a:t>
            </a:r>
            <a:endParaRPr lang="th-TH" sz="4400" b="1" dirty="0">
              <a:solidFill>
                <a:srgbClr val="FFFF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/>
            <a:r>
              <a:rPr lang="th-TH" sz="4400" b="1" dirty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ปัจจัยเสี่ยงที่ไม่รู้ ไม่ชัด</a:t>
            </a:r>
            <a:r>
              <a:rPr lang="en-US" sz="4400" b="1" dirty="0">
                <a:solidFill>
                  <a:srgbClr val="FFFF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4775200" y="3911600"/>
            <a:ext cx="7086600" cy="2614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48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ไม่รู้แน่นอนว่าเกิดหรือไม่ เกิดบ้างไม่เกิดบ้าง ไม่ได้เกิดมาทุกครั้ง</a:t>
            </a:r>
          </a:p>
          <a:p>
            <a:pPr>
              <a:lnSpc>
                <a:spcPct val="85000"/>
              </a:lnSpc>
            </a:pPr>
            <a:r>
              <a:rPr lang="th-TH" sz="48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เตรียมการจัดการเผื่อว่าจะต้องใช้ จ่ากที่ไม่เคยเตรียมมาก่อน</a:t>
            </a:r>
            <a:endParaRPr lang="en-US" sz="48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042674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0" y="101599"/>
            <a:ext cx="12192000" cy="10001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KRIs </a:t>
            </a:r>
            <a:r>
              <a:rPr lang="th-TH" dirty="0">
                <a:solidFill>
                  <a:srgbClr val="FF0000"/>
                </a:solidFill>
              </a:rPr>
              <a:t>ตัวชี้วัดความเสี่ยงที่เฝ้าระวัง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idx="1"/>
          </p:nvPr>
        </p:nvSpPr>
        <p:spPr>
          <a:xfrm>
            <a:off x="161925" y="1101724"/>
            <a:ext cx="11868150" cy="1536701"/>
          </a:xfrm>
        </p:spPr>
        <p:txBody>
          <a:bodyPr/>
          <a:lstStyle/>
          <a:p>
            <a:r>
              <a:rPr lang="th-TH" dirty="0"/>
              <a:t>1.กิจกรรมตามแผนที่ยังไม่เกิดจริง และยังทำให้มีความเสี่ยงสูง</a:t>
            </a:r>
          </a:p>
          <a:p>
            <a:r>
              <a:rPr lang="th-TH" dirty="0"/>
              <a:t>2.กิจกรรมที่ควรเลี่ยงไม่ให้เกิด</a:t>
            </a:r>
            <a:endParaRPr lang="en-US" dirty="0"/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38</a:t>
            </a:fld>
            <a:endParaRPr lang="en-US"/>
          </a:p>
        </p:txBody>
      </p:sp>
      <p:sp>
        <p:nvSpPr>
          <p:cNvPr id="5" name="ชื่อเรื่อง 2"/>
          <p:cNvSpPr txBox="1">
            <a:spLocks/>
          </p:cNvSpPr>
          <p:nvPr/>
        </p:nvSpPr>
        <p:spPr>
          <a:xfrm>
            <a:off x="0" y="2317749"/>
            <a:ext cx="12192000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DilleniaUPC" panose="02020603050405020304" pitchFamily="18" charset="-34"/>
                <a:ea typeface="+mj-ea"/>
                <a:cs typeface="DilleniaUPC" panose="02020603050405020304" pitchFamily="18" charset="-34"/>
              </a:defRPr>
            </a:lvl1pPr>
          </a:lstStyle>
          <a:p>
            <a:r>
              <a:rPr lang="th-TH" dirty="0">
                <a:solidFill>
                  <a:srgbClr val="FF0000"/>
                </a:solidFill>
              </a:rPr>
              <a:t>ทะเบียนข้อมูลเสี่ยงที่ยังไม่เป็น </a:t>
            </a:r>
            <a:r>
              <a:rPr lang="en-US" dirty="0">
                <a:solidFill>
                  <a:srgbClr val="FF0000"/>
                </a:solidFill>
              </a:rPr>
              <a:t>ZERO</a:t>
            </a:r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6" name="ตัวแทนเนื้อหา 3"/>
          <p:cNvSpPr txBox="1">
            <a:spLocks/>
          </p:cNvSpPr>
          <p:nvPr/>
        </p:nvSpPr>
        <p:spPr>
          <a:xfrm>
            <a:off x="323850" y="3317874"/>
            <a:ext cx="11868150" cy="1536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500"/>
              </a:spcBef>
              <a:buFont typeface="Arial" panose="020B0604020202020204" pitchFamily="34" charset="0"/>
              <a:buNone/>
              <a:defRPr sz="4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500"/>
              </a:spcBef>
              <a:buFont typeface="Arial" panose="020B0604020202020204" pitchFamily="34" charset="0"/>
              <a:buNone/>
              <a:defRPr sz="4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500"/>
              </a:spcBef>
              <a:buFont typeface="Arial" panose="020B0604020202020204" pitchFamily="34" charset="0"/>
              <a:buNone/>
              <a:defRPr sz="4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500"/>
              </a:spcBef>
              <a:buFont typeface="Arial" panose="020B0604020202020204" pitchFamily="34" charset="0"/>
              <a:buNone/>
              <a:defRPr sz="4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dirty="0"/>
              <a:t>1.รายการที่ต้องการให้เป็น </a:t>
            </a:r>
            <a:r>
              <a:rPr lang="en-US" dirty="0"/>
              <a:t>ZERO</a:t>
            </a:r>
            <a:r>
              <a:rPr lang="th-TH" dirty="0"/>
              <a:t> ไม่ค้างสิ่งไม่พึงประสงค์</a:t>
            </a:r>
            <a:endParaRPr lang="en-US" dirty="0"/>
          </a:p>
          <a:p>
            <a:r>
              <a:rPr lang="th-TH" dirty="0"/>
              <a:t>2.รายการที่ยังคงค้างอยู่หลัง</a:t>
            </a:r>
            <a:r>
              <a:rPr lang="th-TH" dirty="0" err="1"/>
              <a:t>การทำ</a:t>
            </a:r>
            <a:r>
              <a:rPr lang="th-TH" dirty="0"/>
              <a:t>กิจกรรมจัดการความเสี่ยง</a:t>
            </a:r>
            <a:endParaRPr lang="en-US" dirty="0"/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1772624C-0962-4B02-8A85-F7D95211C935}"/>
              </a:ext>
            </a:extLst>
          </p:cNvPr>
          <p:cNvSpPr txBox="1"/>
          <p:nvPr/>
        </p:nvSpPr>
        <p:spPr>
          <a:xfrm>
            <a:off x="1792939" y="5023702"/>
            <a:ext cx="8166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หากบริหารจัดการได้ ต้องกลับเป็น </a:t>
            </a:r>
            <a:r>
              <a:rPr lang="en-US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ZERO</a:t>
            </a:r>
            <a:endParaRPr lang="en-SG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ลูกศร: ลง 7">
            <a:extLst>
              <a:ext uri="{FF2B5EF4-FFF2-40B4-BE49-F238E27FC236}">
                <a16:creationId xmlns:a16="http://schemas.microsoft.com/office/drawing/2014/main" id="{66A2F3E5-A398-4059-A155-AF82FC160952}"/>
              </a:ext>
            </a:extLst>
          </p:cNvPr>
          <p:cNvSpPr/>
          <p:nvPr/>
        </p:nvSpPr>
        <p:spPr>
          <a:xfrm>
            <a:off x="4885765" y="4598894"/>
            <a:ext cx="1398494" cy="331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367100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th-TH" sz="9600" dirty="0">
                <a:solidFill>
                  <a:srgbClr val="FF0000"/>
                </a:solidFill>
              </a:rPr>
              <a:t>ระบบรายงาน</a:t>
            </a:r>
            <a:br>
              <a:rPr lang="th-TH" sz="9600" dirty="0">
                <a:solidFill>
                  <a:srgbClr val="FF0000"/>
                </a:solidFill>
              </a:rPr>
            </a:br>
            <a:r>
              <a:rPr lang="th-TH" sz="9600" dirty="0">
                <a:solidFill>
                  <a:srgbClr val="FF0000"/>
                </a:solidFill>
              </a:rPr>
              <a:t>การบริหารความเสี่ยง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2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ระบบบริหารจัดการองค์การ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1548433" y="828541"/>
            <a:ext cx="8763000" cy="8452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72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ระบบการกำกับดูแลองค์การที่ดี</a:t>
            </a:r>
            <a:endParaRPr lang="en-US" sz="72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122408" y="2501585"/>
            <a:ext cx="2798900" cy="1419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ระบบควบคุมภายใน</a:t>
            </a:r>
            <a:endParaRPr lang="en-US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3311698" y="2529431"/>
            <a:ext cx="2781301" cy="1419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ระบบบริหารความเสี่ยง</a:t>
            </a:r>
            <a:endParaRPr lang="en-US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6405631" y="2501715"/>
            <a:ext cx="2631592" cy="1419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ระบบ</a:t>
            </a:r>
          </a:p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บริหารวิกฤติ</a:t>
            </a:r>
            <a:endParaRPr lang="en-US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9" name="วงรี 8"/>
          <p:cNvSpPr/>
          <p:nvPr/>
        </p:nvSpPr>
        <p:spPr>
          <a:xfrm>
            <a:off x="156956" y="3835626"/>
            <a:ext cx="2390775" cy="102476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SLEEP MODE</a:t>
            </a:r>
          </a:p>
        </p:txBody>
      </p:sp>
      <p:sp>
        <p:nvSpPr>
          <p:cNvPr id="10" name="วงรี 9"/>
          <p:cNvSpPr/>
          <p:nvPr/>
        </p:nvSpPr>
        <p:spPr>
          <a:xfrm>
            <a:off x="3554396" y="3780856"/>
            <a:ext cx="2390775" cy="100491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ALERT MODE</a:t>
            </a:r>
          </a:p>
        </p:txBody>
      </p:sp>
      <p:sp>
        <p:nvSpPr>
          <p:cNvPr id="11" name="วงรี 10"/>
          <p:cNvSpPr/>
          <p:nvPr/>
        </p:nvSpPr>
        <p:spPr>
          <a:xfrm>
            <a:off x="6578259" y="3761004"/>
            <a:ext cx="2390775" cy="102476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CRISIS MODE</a:t>
            </a: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-285957" y="4876558"/>
            <a:ext cx="3276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สถานการณ์ปกติ</a:t>
            </a:r>
          </a:p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ภาระงานประจำวัน</a:t>
            </a:r>
            <a:endParaRPr lang="en-US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2588254" y="4939968"/>
            <a:ext cx="3626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สถานการณ์เปลี่ยน </a:t>
            </a:r>
          </a:p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ไม่แน่นอน ไม่ชัดเจน</a:t>
            </a: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6181867" y="4856426"/>
            <a:ext cx="335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สถานการณ์ภัยพิบัติจากสภาพแวดล้อม ภายใน</a:t>
            </a:r>
          </a:p>
        </p:txBody>
      </p:sp>
      <p:sp>
        <p:nvSpPr>
          <p:cNvPr id="15" name="ตัวแทนหมายเลขสไลด์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4</a:t>
            </a:fld>
            <a:endParaRPr lang="en-US"/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9404695" y="2517322"/>
            <a:ext cx="2631592" cy="14192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th-TH" sz="4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กลไกการตรวจสอบ</a:t>
            </a:r>
            <a:endParaRPr lang="en-US" sz="4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681454" y="1734864"/>
            <a:ext cx="10376452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การให้หลักประกันของเจ้าของภาระงานทุกตำแหน่ง ทุกบทบาท</a:t>
            </a:r>
            <a:endParaRPr lang="en-US" sz="4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7" name="วงรี 16"/>
          <p:cNvSpPr/>
          <p:nvPr/>
        </p:nvSpPr>
        <p:spPr>
          <a:xfrm>
            <a:off x="9313587" y="3802034"/>
            <a:ext cx="2813807" cy="102476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POST AUDIT MODE</a:t>
            </a:r>
          </a:p>
        </p:txBody>
      </p:sp>
      <p:sp>
        <p:nvSpPr>
          <p:cNvPr id="18" name="กล่องข้อความ 17"/>
          <p:cNvSpPr txBox="1"/>
          <p:nvPr/>
        </p:nvSpPr>
        <p:spPr>
          <a:xfrm>
            <a:off x="9144000" y="4785769"/>
            <a:ext cx="3352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มีอยู่จริงและ</a:t>
            </a:r>
          </a:p>
          <a:p>
            <a:pPr algn="ctr">
              <a:lnSpc>
                <a:spcPct val="80000"/>
              </a:lnSpc>
            </a:pPr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ใช้ได้ผลจริง</a:t>
            </a:r>
            <a:endParaRPr lang="en-US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>
              <a:lnSpc>
                <a:spcPct val="80000"/>
              </a:lnSpc>
            </a:pPr>
            <a:endParaRPr lang="th-TH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187B1615-D085-496F-980A-1317619DFFB0}"/>
              </a:ext>
            </a:extLst>
          </p:cNvPr>
          <p:cNvSpPr/>
          <p:nvPr/>
        </p:nvSpPr>
        <p:spPr>
          <a:xfrm>
            <a:off x="9404695" y="2529431"/>
            <a:ext cx="197427" cy="4328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ลูกศร: ซ้าย-ขวา 18">
            <a:extLst>
              <a:ext uri="{FF2B5EF4-FFF2-40B4-BE49-F238E27FC236}">
                <a16:creationId xmlns:a16="http://schemas.microsoft.com/office/drawing/2014/main" id="{F0BE5E71-0DF5-4610-A8DD-D06ADD03D3CF}"/>
              </a:ext>
            </a:extLst>
          </p:cNvPr>
          <p:cNvSpPr/>
          <p:nvPr/>
        </p:nvSpPr>
        <p:spPr>
          <a:xfrm>
            <a:off x="155713" y="5721255"/>
            <a:ext cx="9157874" cy="1136745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PRE-DECISION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20" name="ลูกศร: ซ้าย-ขวา 19">
            <a:extLst>
              <a:ext uri="{FF2B5EF4-FFF2-40B4-BE49-F238E27FC236}">
                <a16:creationId xmlns:a16="http://schemas.microsoft.com/office/drawing/2014/main" id="{F257E320-7A1C-41F2-8365-A4522535D293}"/>
              </a:ext>
            </a:extLst>
          </p:cNvPr>
          <p:cNvSpPr/>
          <p:nvPr/>
        </p:nvSpPr>
        <p:spPr>
          <a:xfrm>
            <a:off x="9721516" y="5558589"/>
            <a:ext cx="2470484" cy="1299411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POST-DECISION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5076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Box 1"/>
          <p:cNvSpPr txBox="1">
            <a:spLocks noChangeArrowheads="1"/>
          </p:cNvSpPr>
          <p:nvPr/>
        </p:nvSpPr>
        <p:spPr bwMode="auto">
          <a:xfrm>
            <a:off x="-167048" y="-36130"/>
            <a:ext cx="117813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h-TH" altLang="th-TH" sz="3600" b="1" u="sng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รายงานผลตามทะเบียนความเสี่ยง เพื่อติดตามเฝ้าระวัง</a:t>
            </a:r>
          </a:p>
        </p:txBody>
      </p:sp>
      <p:sp>
        <p:nvSpPr>
          <p:cNvPr id="3" name="Oval 2"/>
          <p:cNvSpPr/>
          <p:nvPr/>
        </p:nvSpPr>
        <p:spPr>
          <a:xfrm>
            <a:off x="3623370" y="1494287"/>
            <a:ext cx="1646166" cy="33772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8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เขียว</a:t>
            </a:r>
            <a:endParaRPr lang="en-US" sz="28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4" name="Oval 3"/>
          <p:cNvSpPr/>
          <p:nvPr/>
        </p:nvSpPr>
        <p:spPr>
          <a:xfrm>
            <a:off x="6454587" y="1388072"/>
            <a:ext cx="1774045" cy="3873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32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เหลือง</a:t>
            </a:r>
            <a:endParaRPr lang="en-US" sz="32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5" name="Oval 4"/>
          <p:cNvSpPr/>
          <p:nvPr/>
        </p:nvSpPr>
        <p:spPr>
          <a:xfrm>
            <a:off x="9376214" y="1475389"/>
            <a:ext cx="2082908" cy="3566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แดง</a:t>
            </a:r>
            <a:endParaRPr lang="en-US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8614" name="TextBox 5"/>
          <p:cNvSpPr txBox="1">
            <a:spLocks noChangeArrowheads="1"/>
          </p:cNvSpPr>
          <p:nvPr/>
        </p:nvSpPr>
        <p:spPr bwMode="auto">
          <a:xfrm>
            <a:off x="3533617" y="4229897"/>
            <a:ext cx="158533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ไม่เกิดกรณีที่อยู่ในข่าย ยังไม่ต้องทำกิจกรรมเพิ่ม</a:t>
            </a:r>
            <a:endParaRPr lang="en-US" altLang="th-TH" sz="2800" b="1" spc="-100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8615" name="TextBox 6"/>
          <p:cNvSpPr txBox="1">
            <a:spLocks noChangeArrowheads="1"/>
          </p:cNvSpPr>
          <p:nvPr/>
        </p:nvSpPr>
        <p:spPr bwMode="auto">
          <a:xfrm>
            <a:off x="5510343" y="4150659"/>
            <a:ext cx="3261361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เกิดกรณีที่อยู่ในข่าย</a:t>
            </a:r>
          </a:p>
          <a:p>
            <a:pPr algn="ctr" eaLnBrk="1" hangingPunct="1"/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แต่</a:t>
            </a:r>
            <a:r>
              <a:rPr lang="th-TH" altLang="th-TH" sz="2800" b="1" u="sng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แก้ไขได้</a:t>
            </a:r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ทันท่วงที</a:t>
            </a:r>
          </a:p>
          <a:p>
            <a:pPr algn="ctr" eaLnBrk="1" hangingPunct="1"/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ตามกิจกรรมที่เตรียมไว้</a:t>
            </a:r>
          </a:p>
          <a:p>
            <a:pPr algn="ctr" eaLnBrk="1" hangingPunct="1"/>
            <a:r>
              <a:rPr lang="th-TH" altLang="th-TH" sz="2800" b="1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แผนใช้ได้ผล ความเสี่ยงลดลง</a:t>
            </a:r>
            <a:endParaRPr lang="en-US" altLang="th-TH" sz="2800" b="1" spc="-100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 eaLnBrk="1" hangingPunct="1"/>
            <a:r>
              <a:rPr lang="th-TH" altLang="th-TH" sz="2800" b="1" u="sng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ระดับรุนแรง</a:t>
            </a:r>
            <a:r>
              <a:rPr lang="en-US" altLang="th-TH" sz="2800" b="1" u="sng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&lt;</a:t>
            </a:r>
            <a:r>
              <a:rPr lang="en-US" altLang="th-TH" sz="2800" b="1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3</a:t>
            </a:r>
          </a:p>
        </p:txBody>
      </p:sp>
      <p:sp>
        <p:nvSpPr>
          <p:cNvPr id="68616" name="TextBox 7"/>
          <p:cNvSpPr txBox="1">
            <a:spLocks noChangeArrowheads="1"/>
          </p:cNvSpPr>
          <p:nvPr/>
        </p:nvSpPr>
        <p:spPr bwMode="auto">
          <a:xfrm>
            <a:off x="8932809" y="4166930"/>
            <a:ext cx="296971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เกิดกรณีที่อยู่ในข่าย</a:t>
            </a:r>
          </a:p>
          <a:p>
            <a:pPr algn="ctr" eaLnBrk="1" hangingPunct="1"/>
            <a:r>
              <a:rPr lang="th-TH" altLang="th-TH" sz="2800" b="1" u="sng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ยังแก้ไข</a:t>
            </a:r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ไม่ได้ควรมี</a:t>
            </a:r>
          </a:p>
          <a:p>
            <a:pPr algn="ctr" eaLnBrk="1" hangingPunct="1"/>
            <a:r>
              <a:rPr lang="th-TH" altLang="th-TH" sz="2800" b="1" spc="-100" dirty="0">
                <a:latin typeface="DilleniaUPC" panose="02020603050405020304" pitchFamily="18" charset="-34"/>
                <a:cs typeface="DilleniaUPC" panose="02020603050405020304" pitchFamily="18" charset="-34"/>
              </a:rPr>
              <a:t>เพิ่มกิจกรรมใหม่</a:t>
            </a:r>
            <a:endParaRPr lang="en-US" altLang="th-TH" sz="2800" b="1" spc="-100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algn="ctr" eaLnBrk="1" hangingPunct="1"/>
            <a:r>
              <a:rPr lang="th-TH" altLang="th-TH" sz="2800" b="1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แผนใช้ไม่ได้ผล ความเสี่ยงไม่ลด ระดับรุนแรง</a:t>
            </a:r>
            <a:r>
              <a:rPr lang="en-US" altLang="th-TH" sz="2800" b="1" u="sng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&gt;</a:t>
            </a:r>
            <a:r>
              <a:rPr lang="en-US" altLang="th-TH" sz="2800" b="1" spc="-100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3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2EB0C-40D7-4F4F-AA1D-21EC664403D7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C2756EA3-EE0E-43C9-986D-E04B32B6FCD0}"/>
              </a:ext>
            </a:extLst>
          </p:cNvPr>
          <p:cNvSpPr txBox="1"/>
          <p:nvPr/>
        </p:nvSpPr>
        <p:spPr>
          <a:xfrm>
            <a:off x="137160" y="613965"/>
            <a:ext cx="11559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ชื่อแผนบริหารความเสี่ยง ...................................................................................................................................</a:t>
            </a:r>
            <a:endParaRPr lang="en-SG" sz="32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graphicFrame>
        <p:nvGraphicFramePr>
          <p:cNvPr id="6" name="ตาราง 5">
            <a:extLst>
              <a:ext uri="{FF2B5EF4-FFF2-40B4-BE49-F238E27FC236}">
                <a16:creationId xmlns:a16="http://schemas.microsoft.com/office/drawing/2014/main" id="{69B18413-DF6C-4D35-B9A7-78B8E6E7D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306337"/>
              </p:ext>
            </p:extLst>
          </p:nvPr>
        </p:nvGraphicFramePr>
        <p:xfrm>
          <a:off x="-29039" y="1583015"/>
          <a:ext cx="3695821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821">
                  <a:extLst>
                    <a:ext uri="{9D8B030D-6E8A-4147-A177-3AD203B41FA5}">
                      <a16:colId xmlns:a16="http://schemas.microsoft.com/office/drawing/2014/main" val="15548942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KRIS</a:t>
                      </a:r>
                      <a:endParaRPr lang="en-SG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860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จำนวนเรื่องที่ร้องเรียน</a:t>
                      </a:r>
                    </a:p>
                    <a:p>
                      <a:r>
                        <a:rPr lang="th-TH" sz="28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จำนวนเรื่องที่มีการสอบทานเอกสารเพิ่มเติม</a:t>
                      </a:r>
                    </a:p>
                    <a:p>
                      <a:endParaRPr lang="th-TH" sz="1800" b="1" spc="-100" baseline="0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28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จำนวนกิจกรรมตามโครงการ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376044"/>
                  </a:ext>
                </a:extLst>
              </a:tr>
            </a:tbl>
          </a:graphicData>
        </a:graphic>
      </p:graphicFrame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3036ACB7-912A-4965-B58D-85CB94C84550}"/>
              </a:ext>
            </a:extLst>
          </p:cNvPr>
          <p:cNvSpPr/>
          <p:nvPr/>
        </p:nvSpPr>
        <p:spPr>
          <a:xfrm>
            <a:off x="3681869" y="2120732"/>
            <a:ext cx="1319000" cy="556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 49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4" name="สี่เหลี่ยมผืนผ้า: มุมมน 13">
            <a:extLst>
              <a:ext uri="{FF2B5EF4-FFF2-40B4-BE49-F238E27FC236}">
                <a16:creationId xmlns:a16="http://schemas.microsoft.com/office/drawing/2014/main" id="{2CD8C198-498E-40B1-AD51-48C782D99F48}"/>
              </a:ext>
            </a:extLst>
          </p:cNvPr>
          <p:cNvSpPr/>
          <p:nvPr/>
        </p:nvSpPr>
        <p:spPr>
          <a:xfrm>
            <a:off x="6568233" y="2111032"/>
            <a:ext cx="1319000" cy="556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01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5" name="สี่เหลี่ยมผืนผ้า: มุมมน 14">
            <a:extLst>
              <a:ext uri="{FF2B5EF4-FFF2-40B4-BE49-F238E27FC236}">
                <a16:creationId xmlns:a16="http://schemas.microsoft.com/office/drawing/2014/main" id="{84FA074D-84E1-4CD5-9867-CDB47EB9FC4B}"/>
              </a:ext>
            </a:extLst>
          </p:cNvPr>
          <p:cNvSpPr/>
          <p:nvPr/>
        </p:nvSpPr>
        <p:spPr>
          <a:xfrm>
            <a:off x="9702962" y="2085344"/>
            <a:ext cx="1319000" cy="50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00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B8A5A245-F610-4997-B16B-0CC481C926F5}"/>
              </a:ext>
            </a:extLst>
          </p:cNvPr>
          <p:cNvSpPr/>
          <p:nvPr/>
        </p:nvSpPr>
        <p:spPr>
          <a:xfrm>
            <a:off x="3666782" y="2808464"/>
            <a:ext cx="1319000" cy="561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20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7" name="สี่เหลี่ยมผืนผ้า: มุมมน 16">
            <a:extLst>
              <a:ext uri="{FF2B5EF4-FFF2-40B4-BE49-F238E27FC236}">
                <a16:creationId xmlns:a16="http://schemas.microsoft.com/office/drawing/2014/main" id="{E1368289-B2BD-4C41-82B7-7F544F831D46}"/>
              </a:ext>
            </a:extLst>
          </p:cNvPr>
          <p:cNvSpPr/>
          <p:nvPr/>
        </p:nvSpPr>
        <p:spPr>
          <a:xfrm>
            <a:off x="3652263" y="3466652"/>
            <a:ext cx="1319000" cy="469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10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8" name="สี่เหลี่ยมผืนผ้า: มุมมน 17">
            <a:extLst>
              <a:ext uri="{FF2B5EF4-FFF2-40B4-BE49-F238E27FC236}">
                <a16:creationId xmlns:a16="http://schemas.microsoft.com/office/drawing/2014/main" id="{E09EEDA8-15A9-4EB3-B945-F96153FB8959}"/>
              </a:ext>
            </a:extLst>
          </p:cNvPr>
          <p:cNvSpPr/>
          <p:nvPr/>
        </p:nvSpPr>
        <p:spPr>
          <a:xfrm>
            <a:off x="6568233" y="2775677"/>
            <a:ext cx="1319000" cy="50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02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9" name="สี่เหลี่ยมผืนผ้า: มุมมน 18">
            <a:extLst>
              <a:ext uri="{FF2B5EF4-FFF2-40B4-BE49-F238E27FC236}">
                <a16:creationId xmlns:a16="http://schemas.microsoft.com/office/drawing/2014/main" id="{3F7E6780-1825-42DE-83AD-1C42C5A63C84}"/>
              </a:ext>
            </a:extLst>
          </p:cNvPr>
          <p:cNvSpPr/>
          <p:nvPr/>
        </p:nvSpPr>
        <p:spPr>
          <a:xfrm>
            <a:off x="6568233" y="3447537"/>
            <a:ext cx="1319000" cy="4547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5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0" name="สี่เหลี่ยมผืนผ้า: มุมมน 19">
            <a:extLst>
              <a:ext uri="{FF2B5EF4-FFF2-40B4-BE49-F238E27FC236}">
                <a16:creationId xmlns:a16="http://schemas.microsoft.com/office/drawing/2014/main" id="{20BD6CDE-11D3-4AFE-B88C-A26D180A1E10}"/>
              </a:ext>
            </a:extLst>
          </p:cNvPr>
          <p:cNvSpPr/>
          <p:nvPr/>
        </p:nvSpPr>
        <p:spPr>
          <a:xfrm>
            <a:off x="9758168" y="2718620"/>
            <a:ext cx="1319000" cy="50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01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1" name="สี่เหลี่ยมผืนผ้า: มุมมน 20">
            <a:extLst>
              <a:ext uri="{FF2B5EF4-FFF2-40B4-BE49-F238E27FC236}">
                <a16:creationId xmlns:a16="http://schemas.microsoft.com/office/drawing/2014/main" id="{503EFFB9-3D5C-4C83-A5EF-40DED7621ED2}"/>
              </a:ext>
            </a:extLst>
          </p:cNvPr>
          <p:cNvSpPr/>
          <p:nvPr/>
        </p:nvSpPr>
        <p:spPr>
          <a:xfrm>
            <a:off x="9758168" y="3393472"/>
            <a:ext cx="1319000" cy="50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จำนวน </a:t>
            </a:r>
            <a:r>
              <a:rPr lang="en-US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00</a:t>
            </a:r>
            <a:endParaRPr lang="en-SG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9" name="วงเล็บปีกกาขวา 8">
            <a:extLst>
              <a:ext uri="{FF2B5EF4-FFF2-40B4-BE49-F238E27FC236}">
                <a16:creationId xmlns:a16="http://schemas.microsoft.com/office/drawing/2014/main" id="{FD90892F-CA24-4BA7-AECD-21B2ACFE1221}"/>
              </a:ext>
            </a:extLst>
          </p:cNvPr>
          <p:cNvSpPr/>
          <p:nvPr/>
        </p:nvSpPr>
        <p:spPr>
          <a:xfrm rot="16200000">
            <a:off x="7095206" y="-1920262"/>
            <a:ext cx="584774" cy="6286504"/>
          </a:xfrm>
          <a:prstGeom prst="rightBrace">
            <a:avLst>
              <a:gd name="adj1" fmla="val 8333"/>
              <a:gd name="adj2" fmla="val 51012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วงรี 9">
            <a:extLst>
              <a:ext uri="{FF2B5EF4-FFF2-40B4-BE49-F238E27FC236}">
                <a16:creationId xmlns:a16="http://schemas.microsoft.com/office/drawing/2014/main" id="{F24DBBC8-46E0-4021-B2AE-53B216A3C9D3}"/>
              </a:ext>
            </a:extLst>
          </p:cNvPr>
          <p:cNvSpPr/>
          <p:nvPr/>
        </p:nvSpPr>
        <p:spPr>
          <a:xfrm>
            <a:off x="6841784" y="494430"/>
            <a:ext cx="1306167" cy="46254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CC"/>
                </a:solidFill>
              </a:rPr>
              <a:t>100%</a:t>
            </a:r>
            <a:endParaRPr lang="en-SG" b="1" dirty="0">
              <a:solidFill>
                <a:srgbClr val="0000CC"/>
              </a:solidFill>
            </a:endParaRPr>
          </a:p>
        </p:txBody>
      </p:sp>
      <p:cxnSp>
        <p:nvCxnSpPr>
          <p:cNvPr id="13" name="ตัวเชื่อมต่อตรง 12">
            <a:extLst>
              <a:ext uri="{FF2B5EF4-FFF2-40B4-BE49-F238E27FC236}">
                <a16:creationId xmlns:a16="http://schemas.microsoft.com/office/drawing/2014/main" id="{6BD8AEB8-2396-471B-8323-5F56641B69AE}"/>
              </a:ext>
            </a:extLst>
          </p:cNvPr>
          <p:cNvCxnSpPr/>
          <p:nvPr/>
        </p:nvCxnSpPr>
        <p:spPr>
          <a:xfrm>
            <a:off x="0" y="2729892"/>
            <a:ext cx="35626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ตรง 25">
            <a:extLst>
              <a:ext uri="{FF2B5EF4-FFF2-40B4-BE49-F238E27FC236}">
                <a16:creationId xmlns:a16="http://schemas.microsoft.com/office/drawing/2014/main" id="{4B0DFAE8-BCFD-4186-855E-B23797E790C8}"/>
              </a:ext>
            </a:extLst>
          </p:cNvPr>
          <p:cNvCxnSpPr/>
          <p:nvPr/>
        </p:nvCxnSpPr>
        <p:spPr>
          <a:xfrm>
            <a:off x="-29039" y="3227396"/>
            <a:ext cx="35626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กล่องข้อความ 21">
            <a:extLst>
              <a:ext uri="{FF2B5EF4-FFF2-40B4-BE49-F238E27FC236}">
                <a16:creationId xmlns:a16="http://schemas.microsoft.com/office/drawing/2014/main" id="{F31A8AC4-D215-4C1E-A578-A161015FD14F}"/>
              </a:ext>
            </a:extLst>
          </p:cNvPr>
          <p:cNvSpPr txBox="1"/>
          <p:nvPr/>
        </p:nvSpPr>
        <p:spPr>
          <a:xfrm>
            <a:off x="3681869" y="1813117"/>
            <a:ext cx="131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1 2 3</a:t>
            </a:r>
            <a:endParaRPr lang="en-SG" dirty="0"/>
          </a:p>
        </p:txBody>
      </p:sp>
      <p:sp>
        <p:nvSpPr>
          <p:cNvPr id="28" name="กล่องข้อความ 27">
            <a:extLst>
              <a:ext uri="{FF2B5EF4-FFF2-40B4-BE49-F238E27FC236}">
                <a16:creationId xmlns:a16="http://schemas.microsoft.com/office/drawing/2014/main" id="{3EA37ACE-BEED-487B-B980-10AEAC3E1FC3}"/>
              </a:ext>
            </a:extLst>
          </p:cNvPr>
          <p:cNvSpPr txBox="1"/>
          <p:nvPr/>
        </p:nvSpPr>
        <p:spPr>
          <a:xfrm>
            <a:off x="6622587" y="1751311"/>
            <a:ext cx="131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1 2 3</a:t>
            </a:r>
            <a:endParaRPr lang="en-SG" dirty="0"/>
          </a:p>
        </p:txBody>
      </p:sp>
      <p:sp>
        <p:nvSpPr>
          <p:cNvPr id="29" name="กล่องข้อความ 28">
            <a:extLst>
              <a:ext uri="{FF2B5EF4-FFF2-40B4-BE49-F238E27FC236}">
                <a16:creationId xmlns:a16="http://schemas.microsoft.com/office/drawing/2014/main" id="{6B819906-D8A5-4D8E-927B-3CDEC8383724}"/>
              </a:ext>
            </a:extLst>
          </p:cNvPr>
          <p:cNvSpPr txBox="1"/>
          <p:nvPr/>
        </p:nvSpPr>
        <p:spPr>
          <a:xfrm>
            <a:off x="9779378" y="1775407"/>
            <a:ext cx="131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1 2 3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895116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0B6A4-82EA-4566-B0D6-C08E52DEBB06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05475" name="TextBox 2"/>
          <p:cNvSpPr txBox="1">
            <a:spLocks noChangeArrowheads="1"/>
          </p:cNvSpPr>
          <p:nvPr/>
        </p:nvSpPr>
        <p:spPr bwMode="auto">
          <a:xfrm>
            <a:off x="762000" y="0"/>
            <a:ext cx="101092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66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รายงานความเสี่ยงรวมทุกหน่วยงาน</a:t>
            </a:r>
            <a:endParaRPr lang="en-US" sz="66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5476" name="TextBox 3"/>
          <p:cNvSpPr txBox="1">
            <a:spLocks noChangeArrowheads="1"/>
          </p:cNvSpPr>
          <p:nvPr/>
        </p:nvSpPr>
        <p:spPr bwMode="auto">
          <a:xfrm>
            <a:off x="230910" y="873621"/>
            <a:ext cx="3445164" cy="1323439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4000" b="1" dirty="0">
                <a:solidFill>
                  <a:schemeClr val="bg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เกินยอมรับ</a:t>
            </a:r>
          </a:p>
          <a:p>
            <a:pPr algn="ctr" eaLnBrk="1" hangingPunct="1"/>
            <a:r>
              <a:rPr lang="th-TH" sz="4000" b="1" dirty="0">
                <a:solidFill>
                  <a:schemeClr val="bg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ควรมีกิจกรรมเพิ่มเติม</a:t>
            </a:r>
            <a:endParaRPr lang="en-US" sz="4000" b="1" dirty="0">
              <a:solidFill>
                <a:schemeClr val="bg1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5477" name="TextBox 4"/>
          <p:cNvSpPr txBox="1">
            <a:spLocks noChangeArrowheads="1"/>
          </p:cNvSpPr>
          <p:nvPr/>
        </p:nvSpPr>
        <p:spPr bwMode="auto">
          <a:xfrm>
            <a:off x="4009231" y="867859"/>
            <a:ext cx="3749313" cy="1323439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เกิดแล้วแต่ยังยอมรับได้</a:t>
            </a:r>
          </a:p>
          <a:p>
            <a:pPr algn="ctr" eaLnBrk="1" hangingPunct="1"/>
            <a:r>
              <a:rPr lang="th-TH" sz="40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มีกิจกรรมเพิ่มเติม</a:t>
            </a:r>
            <a:endParaRPr lang="en-US" sz="40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5478" name="TextBox 5"/>
          <p:cNvSpPr txBox="1">
            <a:spLocks noChangeArrowheads="1"/>
          </p:cNvSpPr>
          <p:nvPr/>
        </p:nvSpPr>
        <p:spPr bwMode="auto">
          <a:xfrm>
            <a:off x="8000999" y="854004"/>
            <a:ext cx="3553691" cy="1323439"/>
          </a:xfrm>
          <a:prstGeom prst="rect">
            <a:avLst/>
          </a:prstGeom>
          <a:solidFill>
            <a:srgbClr val="00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itchFamily="34" charset="0"/>
                <a:cs typeface="Angsana New" pitchFamily="18" charset="-34"/>
              </a:defRPr>
            </a:lvl9pPr>
          </a:lstStyle>
          <a:p>
            <a:pPr algn="ctr" eaLnBrk="1" hangingPunct="1"/>
            <a:r>
              <a:rPr lang="th-TH" sz="4000" b="1">
                <a:latin typeface="DilleniaUPC" panose="02020603050405020304" pitchFamily="18" charset="-34"/>
                <a:cs typeface="DilleniaUPC" panose="02020603050405020304" pitchFamily="18" charset="-34"/>
              </a:rPr>
              <a:t>ยังไม่เกิดจริง</a:t>
            </a:r>
          </a:p>
          <a:p>
            <a:pPr algn="ctr" eaLnBrk="1" hangingPunct="1"/>
            <a:r>
              <a:rPr lang="th-TH" sz="4000" b="1">
                <a:latin typeface="DilleniaUPC" panose="02020603050405020304" pitchFamily="18" charset="-34"/>
                <a:cs typeface="DilleniaUPC" panose="02020603050405020304" pitchFamily="18" charset="-34"/>
              </a:rPr>
              <a:t>เฝ้าระวังต่อเนื่อง</a:t>
            </a:r>
            <a:endParaRPr lang="en-US" sz="4000" b="1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358985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0492" y="3000809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1" y="2369233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1" y="3008178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91001" y="3681654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65655" y="2415510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65655" y="3091785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65655" y="3733180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65655" y="4382270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65655" y="5027713"/>
            <a:ext cx="22860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h-TH" sz="2800" b="1" dirty="0">
                <a:latin typeface="BrowalliaUPC" pitchFamily="34" charset="-34"/>
                <a:cs typeface="BrowalliaUPC" pitchFamily="34" charset="-34"/>
              </a:rPr>
              <a:t>ชื่อ รหัส</a:t>
            </a:r>
            <a:r>
              <a:rPr lang="en-US" sz="2800" b="1" dirty="0">
                <a:latin typeface="BrowalliaUPC" pitchFamily="34" charset="-34"/>
                <a:cs typeface="BrowalliaUPC" pitchFamily="34" charset="-34"/>
              </a:rPr>
              <a:t> ………</a:t>
            </a:r>
          </a:p>
        </p:txBody>
      </p:sp>
    </p:spTree>
    <p:extLst>
      <p:ext uri="{BB962C8B-B14F-4D97-AF65-F5344CB8AC3E}">
        <p14:creationId xmlns:p14="http://schemas.microsoft.com/office/powerpoint/2010/main" val="22186289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>
            <a:extLst>
              <a:ext uri="{FF2B5EF4-FFF2-40B4-BE49-F238E27FC236}">
                <a16:creationId xmlns:a16="http://schemas.microsoft.com/office/drawing/2014/main" id="{CF2E88D4-1985-451A-841D-151931653F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/>
              <a:t>โลกใบที่ 3 การบริหารวิกฤติ</a:t>
            </a:r>
            <a:endParaRPr lang="en-GB" dirty="0"/>
          </a:p>
        </p:txBody>
      </p:sp>
      <p:sp>
        <p:nvSpPr>
          <p:cNvPr id="4" name="ชื่อเรื่องรอง 3">
            <a:extLst>
              <a:ext uri="{FF2B5EF4-FFF2-40B4-BE49-F238E27FC236}">
                <a16:creationId xmlns:a16="http://schemas.microsoft.com/office/drawing/2014/main" id="{C06D0FC6-193B-4C6B-AD64-4689164CB3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ตัวแทนหมายเลขสไลด์ 1">
            <a:extLst>
              <a:ext uri="{FF2B5EF4-FFF2-40B4-BE49-F238E27FC236}">
                <a16:creationId xmlns:a16="http://schemas.microsoft.com/office/drawing/2014/main" id="{F780BD92-11E3-4040-AD43-D53CCA28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378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2405742" y="-37210"/>
            <a:ext cx="9786257" cy="644514"/>
          </a:xfrm>
        </p:spPr>
        <p:txBody>
          <a:bodyPr>
            <a:normAutofit/>
          </a:bodyPr>
          <a:lstStyle/>
          <a:p>
            <a:r>
              <a:rPr lang="th-TH" sz="2800" dirty="0"/>
              <a:t>                               กำหนดสถานการณ์วิกฤติ</a:t>
            </a:r>
            <a:r>
              <a:rPr lang="en-US" sz="2800" dirty="0"/>
              <a:t> 3 </a:t>
            </a:r>
            <a:r>
              <a:rPr lang="th-TH" sz="2800" dirty="0"/>
              <a:t>สถานการณ์</a:t>
            </a:r>
            <a:endParaRPr lang="en-GB" sz="2800" dirty="0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idx="1"/>
          </p:nvPr>
        </p:nvSpPr>
        <p:spPr>
          <a:xfrm>
            <a:off x="1010745" y="1006600"/>
            <a:ext cx="11807952" cy="5971144"/>
          </a:xfrm>
        </p:spPr>
        <p:txBody>
          <a:bodyPr>
            <a:normAutofit fontScale="92500" lnSpcReduction="20000"/>
          </a:bodyPr>
          <a:lstStyle/>
          <a:p>
            <a:r>
              <a:rPr lang="th-TH" sz="2400" dirty="0">
                <a:solidFill>
                  <a:srgbClr val="0000CC"/>
                </a:solidFill>
              </a:rPr>
              <a:t>1.อุปกรณ์ เครื่องมือ สิ่งอำนวยความสะดวก ในการให้บริการ หยุดนาน เกิน 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2.บุคลากรหลักหยุดงาน ป่วยพร้อมกัน คนทำงานหายไป ตั้งแต่..............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3.เกิดภัยธรรมชาติ ดำเนินงานตามปกติไม่ได้ นานเกิน....................................</a:t>
            </a:r>
            <a:endParaRPr lang="en-US" sz="2400" dirty="0">
              <a:solidFill>
                <a:srgbClr val="0000CC"/>
              </a:solidFill>
            </a:endParaRP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4.สาธารณูปโภค ไม่เพียงพอป้อนสู่การผลิตบริการ ทำงานปกติ ติดต่อกันตั้งแต่ ............................................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5.ชุมชนต่อต้าน ขัดขวางการเข้าทำงานปกติ ติดต่อกันเกิน..............................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6.ระบบงานไม่ทำงาน ไม่มีระบบทดแทนนานเกิน ..........................................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7.เกิดอัคคีภัย ที่ทำให้ไม่มีเครื่องจักร สถานที่ทำการ นานตั้งแต่ 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  <a:endParaRPr lang="en-US" sz="2400" u="sng" dirty="0">
              <a:solidFill>
                <a:srgbClr val="0000CC"/>
              </a:solidFill>
            </a:endParaRPr>
          </a:p>
          <a:p>
            <a:r>
              <a:rPr lang="en-US" sz="2400" dirty="0">
                <a:solidFill>
                  <a:srgbClr val="0000CC"/>
                </a:solidFill>
              </a:rPr>
              <a:t>8.</a:t>
            </a:r>
            <a:r>
              <a:rPr lang="th-TH" sz="2400" dirty="0" err="1">
                <a:solidFill>
                  <a:srgbClr val="0000CC"/>
                </a:solidFill>
              </a:rPr>
              <a:t>อื่นๆ</a:t>
            </a:r>
            <a:r>
              <a:rPr lang="th-TH" sz="2400" dirty="0">
                <a:solidFill>
                  <a:srgbClr val="0000CC"/>
                </a:solidFill>
              </a:rPr>
              <a:t> ระบุ ..........................................................................................................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en-US" sz="2400" dirty="0">
                <a:solidFill>
                  <a:srgbClr val="0000CC"/>
                </a:solidFill>
              </a:rPr>
              <a:t>9.</a:t>
            </a:r>
            <a:r>
              <a:rPr lang="th-TH" sz="2400" dirty="0" err="1">
                <a:solidFill>
                  <a:srgbClr val="0000CC"/>
                </a:solidFill>
              </a:rPr>
              <a:t>อื่นๆ</a:t>
            </a:r>
            <a:r>
              <a:rPr lang="th-TH" sz="2400" dirty="0">
                <a:solidFill>
                  <a:srgbClr val="0000CC"/>
                </a:solidFill>
              </a:rPr>
              <a:t> ระบุ ..........................................................................................................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 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en-US" sz="2400" dirty="0">
                <a:solidFill>
                  <a:srgbClr val="0000CC"/>
                </a:solidFill>
              </a:rPr>
              <a:t>10.</a:t>
            </a:r>
            <a:r>
              <a:rPr lang="th-TH" sz="2400" dirty="0" err="1">
                <a:solidFill>
                  <a:srgbClr val="0000CC"/>
                </a:solidFill>
              </a:rPr>
              <a:t>อื่นๆ</a:t>
            </a:r>
            <a:r>
              <a:rPr lang="th-TH" sz="2400" dirty="0">
                <a:solidFill>
                  <a:srgbClr val="0000CC"/>
                </a:solidFill>
              </a:rPr>
              <a:t> ระบุ ..........................................................................................................</a:t>
            </a:r>
          </a:p>
          <a:p>
            <a:r>
              <a:rPr lang="th-TH" sz="2400" u="sng" dirty="0">
                <a:solidFill>
                  <a:srgbClr val="0000CC"/>
                </a:solidFill>
              </a:rPr>
              <a:t>เหตุผล 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43</a:t>
            </a:fld>
            <a:endParaRPr lang="th-TH" dirty="0"/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0" y="84083"/>
            <a:ext cx="5854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/>
              <a:t>ชื่อกลุ่ม ........................................................................</a:t>
            </a:r>
            <a:endParaRPr lang="en-US" sz="2800" b="1" dirty="0"/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16741"/>
              </p:ext>
            </p:extLst>
          </p:nvPr>
        </p:nvGraphicFramePr>
        <p:xfrm>
          <a:off x="141890" y="459187"/>
          <a:ext cx="868855" cy="5910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855">
                  <a:extLst>
                    <a:ext uri="{9D8B030D-6E8A-4147-A177-3AD203B41FA5}">
                      <a16:colId xmlns:a16="http://schemas.microsoft.com/office/drawing/2014/main" val="730003253"/>
                    </a:ext>
                  </a:extLst>
                </a:gridCol>
              </a:tblGrid>
              <a:tr h="557983">
                <a:tc>
                  <a:txBody>
                    <a:bodyPr/>
                    <a:lstStyle/>
                    <a:p>
                      <a:r>
                        <a:rPr lang="th-TH" sz="2000" dirty="0"/>
                        <a:t>เลือก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763571"/>
                  </a:ext>
                </a:extLst>
              </a:tr>
              <a:tr h="514319">
                <a:tc>
                  <a:txBody>
                    <a:bodyPr/>
                    <a:lstStyle/>
                    <a:p>
                      <a:r>
                        <a:rPr lang="en-US" sz="1800" dirty="0">
                          <a:sym typeface="Wingdings 2" panose="05020102010507070707" pitchFamily="18" charset="2"/>
                        </a:rPr>
                        <a:t>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598167"/>
                  </a:ext>
                </a:extLst>
              </a:tr>
              <a:tr h="436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Wingdings 2" panose="05020102010507070707" pitchFamily="18" charset="2"/>
                        </a:rPr>
                        <a:t>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027355"/>
                  </a:ext>
                </a:extLst>
              </a:tr>
              <a:tr h="63080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070011"/>
                  </a:ext>
                </a:extLst>
              </a:tr>
              <a:tr h="4765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45787"/>
                  </a:ext>
                </a:extLst>
              </a:tr>
              <a:tr h="58502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447151"/>
                  </a:ext>
                </a:extLst>
              </a:tr>
              <a:tr h="4649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Wingdings 2" panose="05020102010507070707" pitchFamily="18" charset="2"/>
                        </a:rPr>
                        <a:t>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866746"/>
                  </a:ext>
                </a:extLst>
              </a:tr>
              <a:tr h="59627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902915"/>
                  </a:ext>
                </a:extLst>
              </a:tr>
              <a:tr h="47252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276404"/>
                  </a:ext>
                </a:extLst>
              </a:tr>
              <a:tr h="54847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851670"/>
                  </a:ext>
                </a:extLst>
              </a:tr>
              <a:tr h="62634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569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9421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805535-FA06-4C49-80F3-FE39E84F3F4F}" type="slidenum">
              <a:rPr kumimoji="0" lang="th-TH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th-TH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465198"/>
              </p:ext>
            </p:extLst>
          </p:nvPr>
        </p:nvGraphicFramePr>
        <p:xfrm>
          <a:off x="87086" y="2543172"/>
          <a:ext cx="12024651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4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5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87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จับเวลา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Z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Y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431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</a:t>
                      </a:r>
                      <a:r>
                        <a:rPr lang="th-TH" sz="24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นาทีแรก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ติดต่อแจ้ง จป.มาถึงจุดเกิดเหตุ</a:t>
                      </a:r>
                    </a:p>
                    <a:p>
                      <a:pPr algn="l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2-3 </a:t>
                      </a:r>
                      <a:r>
                        <a:rPr lang="th-TH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นาที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อพยพผู้ที่อยู่ในพื้นที่เสี่ยงให้ครบ</a:t>
                      </a:r>
                    </a:p>
                    <a:p>
                      <a:pPr algn="l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 </a:t>
                      </a:r>
                      <a:r>
                        <a:rPr lang="th-TH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นาที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กันพื้นที่เสี่ยง คนคุมห้ามใครเข้าไปอีก</a:t>
                      </a:r>
                    </a:p>
                    <a:p>
                      <a:pPr algn="l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 </a:t>
                      </a:r>
                      <a:r>
                        <a:rPr lang="th-TH" sz="2800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นาที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15 นาทีแรก</a:t>
                      </a:r>
                      <a:endParaRPr lang="en-US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h-TH" sz="24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30 นาทีแรก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 ชม แรก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 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ชม</a:t>
                      </a:r>
                      <a:r>
                        <a:rPr lang="th-TH" sz="24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แรก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2800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กล่องข้อความ 8"/>
          <p:cNvSpPr txBox="1"/>
          <p:nvPr/>
        </p:nvSpPr>
        <p:spPr>
          <a:xfrm>
            <a:off x="-87086" y="24401"/>
            <a:ext cx="12198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ชื่อกลุ่ม ............................................................ชื่อแผนบริหารวิกฤติ..............................................................................................................</a:t>
            </a:r>
            <a:endParaRPr lang="en-US" sz="24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87086" y="284097"/>
            <a:ext cx="121049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สถานการณ์ที่เกิด  คือ 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เวลาที่เกิด วันที่เกิดเหตุ................................................................................................................................................................................ </a:t>
            </a:r>
          </a:p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สถานที่เกิดเหตุ...........................................................................................................................................................................................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คนที่เกี่ยวข้องในพื้นที่เกิดเหตุ 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ทรัพย์สินที่เกี่ยวข้อง (เสียหาย)...................................................................................................................................................................................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อุปกรณ์ที่เกี่ยวข้อง. (เสียหาย).................................................................................................................................................................................</a:t>
            </a:r>
            <a:endParaRPr lang="en-US" sz="2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831811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805535-FA06-4C49-80F3-FE39E84F3F4F}" type="slidenum">
              <a:rPr kumimoji="0" lang="th-TH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th-TH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66889"/>
              </p:ext>
            </p:extLst>
          </p:nvPr>
        </p:nvGraphicFramePr>
        <p:xfrm>
          <a:off x="207818" y="175491"/>
          <a:ext cx="11984180" cy="6551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1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094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จับเวลา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Z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Y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X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437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6 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ชม.</a:t>
                      </a:r>
                      <a:r>
                        <a:rPr lang="th-TH" sz="24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แรก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437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วันที่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437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วันที่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437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วันที่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5437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วันที่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8163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วันที่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5437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วันที่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28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8868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มุมมน 1"/>
          <p:cNvSpPr/>
          <p:nvPr/>
        </p:nvSpPr>
        <p:spPr>
          <a:xfrm>
            <a:off x="92364" y="133347"/>
            <a:ext cx="11979563" cy="5742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ชื่อกลุ่ม......................................................................ชื่อสถานการณ์วิกฤติ</a:t>
            </a:r>
          </a:p>
        </p:txBody>
      </p:sp>
      <p:sp>
        <p:nvSpPr>
          <p:cNvPr id="3" name="ตัวแทนหมายเลขสไลด์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805535-FA06-4C49-80F3-FE39E84F3F4F}" type="slidenum">
              <a:rPr kumimoji="0" lang="th-TH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th-TH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92364" y="768664"/>
            <a:ext cx="3579423" cy="88262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กิจกรรมจำเป็นที่ทำได้ทันที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ตามหน้าที่ปกติ</a:t>
            </a: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3909786" y="771555"/>
            <a:ext cx="4255324" cy="88262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กิจกรรมจำเป็นที่ทำไม่ได้ทันที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ต้องขออนุมัติทำเพิ่ม</a:t>
            </a:r>
          </a:p>
        </p:txBody>
      </p:sp>
      <p:sp>
        <p:nvSpPr>
          <p:cNvPr id="13" name="สี่เหลี่ยมผืนผ้ามุมมน 12"/>
          <p:cNvSpPr/>
          <p:nvPr/>
        </p:nvSpPr>
        <p:spPr>
          <a:xfrm>
            <a:off x="8283263" y="791209"/>
            <a:ext cx="3777673" cy="83753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กิจกรรมจำเป็นที่ทำไม่ได้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ต้องหาคนอื่นทำแทน ต้องยกเลิก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???</a:t>
            </a:r>
            <a:endParaRPr kumimoji="0" lang="th-TH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graphicFrame>
        <p:nvGraphicFramePr>
          <p:cNvPr id="20" name="ตาราง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412119"/>
              </p:ext>
            </p:extLst>
          </p:nvPr>
        </p:nvGraphicFramePr>
        <p:xfrm>
          <a:off x="53162" y="1749342"/>
          <a:ext cx="11968572" cy="5841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524">
                  <a:extLst>
                    <a:ext uri="{9D8B030D-6E8A-4147-A177-3AD203B41FA5}">
                      <a16:colId xmlns:a16="http://schemas.microsoft.com/office/drawing/2014/main" val="2388730406"/>
                    </a:ext>
                  </a:extLst>
                </a:gridCol>
                <a:gridCol w="3989524">
                  <a:extLst>
                    <a:ext uri="{9D8B030D-6E8A-4147-A177-3AD203B41FA5}">
                      <a16:colId xmlns:a16="http://schemas.microsoft.com/office/drawing/2014/main" val="594069249"/>
                    </a:ext>
                  </a:extLst>
                </a:gridCol>
                <a:gridCol w="3989524">
                  <a:extLst>
                    <a:ext uri="{9D8B030D-6E8A-4147-A177-3AD203B41FA5}">
                      <a16:colId xmlns:a16="http://schemas.microsoft.com/office/drawing/2014/main" val="168646170"/>
                    </a:ext>
                  </a:extLst>
                </a:gridCol>
              </a:tblGrid>
              <a:tr h="638582">
                <a:tc>
                  <a:txBody>
                    <a:bodyPr/>
                    <a:lstStyle/>
                    <a:p>
                      <a:r>
                        <a:rPr lang="th-TH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กันคนออกจากพื้นที่และควบคุมห้ามเข้าพื้นที่เสี่ยงตลอดเวลา</a:t>
                      </a:r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ติดต่อ 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outsource </a:t>
                      </a:r>
                      <a:r>
                        <a:rPr lang="th-TH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มาทดแทนบุคลากรหลักที่ขาดหายไปภายใน </a:t>
                      </a:r>
                      <a:r>
                        <a:rPr lang="en-US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 </a:t>
                      </a:r>
                      <a:r>
                        <a:rPr lang="th-TH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วันทำการถัดไป ไม่เกินอัตราค่าจ้างที่ขออนุมัติพิเศษไว้</a:t>
                      </a:r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b="1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ยกเลิกงานกับลูกค้าที่มีคิวในสัปดาห์หน้า และนัดหมายใหม่เมื่อพร้อม</a:t>
                      </a:r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427250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945221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099142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191362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33485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984631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573980"/>
                  </a:ext>
                </a:extLst>
              </a:tr>
              <a:tr h="638582"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CC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015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1748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0" y="-37210"/>
            <a:ext cx="12192000" cy="683756"/>
          </a:xfrm>
        </p:spPr>
        <p:txBody>
          <a:bodyPr>
            <a:noAutofit/>
          </a:bodyPr>
          <a:lstStyle/>
          <a:p>
            <a:pPr algn="l"/>
            <a:r>
              <a:rPr lang="th-TH" sz="2800" dirty="0"/>
              <a:t>ชื่อกลุ่ม ...............................................</a:t>
            </a:r>
            <a:r>
              <a:rPr lang="en-US" sz="2800" dirty="0"/>
              <a:t> </a:t>
            </a:r>
            <a:r>
              <a:rPr lang="th-TH" sz="2800" dirty="0"/>
              <a:t>แนวทางการสรุปผลกระทบจากสถานการณ์วิกฤติเรื่อง ................................................................... </a:t>
            </a:r>
          </a:p>
        </p:txBody>
      </p:sp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805535-FA06-4C49-80F3-FE39E84F3F4F}" type="slidenum">
              <a:rPr kumimoji="0" lang="th-TH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th-TH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2896"/>
              </p:ext>
            </p:extLst>
          </p:nvPr>
        </p:nvGraphicFramePr>
        <p:xfrm>
          <a:off x="129306" y="498242"/>
          <a:ext cx="11931630" cy="6137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22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854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ภาระงานที่กระทบ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อาคาร สถานที่ปฏิบัติงานสำรอง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วัสดุ อุปกรณ์สำคัญ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IT</a:t>
                      </a:r>
                      <a:r>
                        <a:rPr lang="en-US" sz="24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2400" b="1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และข้อมูลสำคัญ</a:t>
                      </a:r>
                      <a:endParaRPr lang="th-TH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บุคลากรหลัก</a:t>
                      </a:r>
                    </a:p>
                    <a:p>
                      <a:pPr algn="ctr"/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ที่สูญเสียไม่ได้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ผู้รับบริการที่</a:t>
                      </a:r>
                    </a:p>
                    <a:p>
                      <a:pPr algn="ctr"/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กระทบและยอมรับไม่ได้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732998"/>
                  </a:ext>
                </a:extLst>
              </a:tr>
              <a:tr h="864207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311861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900965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212848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365418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977126"/>
                  </a:ext>
                </a:extLst>
              </a:tr>
              <a:tr h="635818">
                <a:tc>
                  <a:txBody>
                    <a:bodyPr/>
                    <a:lstStyle/>
                    <a:p>
                      <a:endParaRPr lang="th-TH" sz="20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20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724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2575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337458"/>
            <a:ext cx="12192000" cy="446314"/>
          </a:xfrm>
        </p:spPr>
        <p:txBody>
          <a:bodyPr>
            <a:noAutofit/>
          </a:bodyPr>
          <a:lstStyle/>
          <a:p>
            <a:r>
              <a:rPr lang="th-TH" sz="2800" dirty="0"/>
              <a:t>สิ่งที่ต้องการเพิ่มเติมเพื่อพัฒนาศักยภาพการจัดการสถานการณ์วิกฤติ</a:t>
            </a:r>
            <a:endParaRPr lang="en-US" sz="2800" dirty="0"/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987999"/>
              </p:ext>
            </p:extLst>
          </p:nvPr>
        </p:nvGraphicFramePr>
        <p:xfrm>
          <a:off x="192087" y="799123"/>
          <a:ext cx="11807825" cy="6522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565">
                  <a:extLst>
                    <a:ext uri="{9D8B030D-6E8A-4147-A177-3AD203B41FA5}">
                      <a16:colId xmlns:a16="http://schemas.microsoft.com/office/drawing/2014/main" val="3401368016"/>
                    </a:ext>
                  </a:extLst>
                </a:gridCol>
                <a:gridCol w="2361565">
                  <a:extLst>
                    <a:ext uri="{9D8B030D-6E8A-4147-A177-3AD203B41FA5}">
                      <a16:colId xmlns:a16="http://schemas.microsoft.com/office/drawing/2014/main" val="1895942585"/>
                    </a:ext>
                  </a:extLst>
                </a:gridCol>
                <a:gridCol w="2361565">
                  <a:extLst>
                    <a:ext uri="{9D8B030D-6E8A-4147-A177-3AD203B41FA5}">
                      <a16:colId xmlns:a16="http://schemas.microsoft.com/office/drawing/2014/main" val="3919809293"/>
                    </a:ext>
                  </a:extLst>
                </a:gridCol>
                <a:gridCol w="2361565">
                  <a:extLst>
                    <a:ext uri="{9D8B030D-6E8A-4147-A177-3AD203B41FA5}">
                      <a16:colId xmlns:a16="http://schemas.microsoft.com/office/drawing/2014/main" val="3649498403"/>
                    </a:ext>
                  </a:extLst>
                </a:gridCol>
                <a:gridCol w="2361565">
                  <a:extLst>
                    <a:ext uri="{9D8B030D-6E8A-4147-A177-3AD203B41FA5}">
                      <a16:colId xmlns:a16="http://schemas.microsoft.com/office/drawing/2014/main" val="1249539391"/>
                    </a:ext>
                  </a:extLst>
                </a:gridCol>
              </a:tblGrid>
              <a:tr h="420077">
                <a:tc>
                  <a:txBody>
                    <a:bodyPr/>
                    <a:lstStyle/>
                    <a:p>
                      <a:r>
                        <a:rPr lang="th-TH" sz="26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สิ่งที่ต้องการเพิ่มเติม</a:t>
                      </a:r>
                      <a:endParaRPr lang="en-US" sz="26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6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สิ่งที่มีอยู่แล้ว</a:t>
                      </a:r>
                      <a:endParaRPr lang="en-US" sz="26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6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ความเร่งด่วน</a:t>
                      </a:r>
                      <a:endParaRPr lang="en-US" sz="26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6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งบประมาณที่เพิ่มเติม</a:t>
                      </a:r>
                      <a:endParaRPr lang="en-US" sz="26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6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ผู้รับผิดชอบดูแล บริหาร</a:t>
                      </a:r>
                      <a:endParaRPr lang="en-US" sz="26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902292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1.</a:t>
                      </a:r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รายชื่อ </a:t>
                      </a:r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outsource </a:t>
                      </a:r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ที่เป็น </a:t>
                      </a:r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approved list </a:t>
                      </a:r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เพิ่มเติม</a:t>
                      </a:r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รายชื่อ </a:t>
                      </a:r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outsource </a:t>
                      </a:r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ปกติที่อาจจะประสบวิกฤติ </a:t>
                      </a:r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สูง ภายใน </a:t>
                      </a:r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 </a:t>
                      </a:r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เดือน</a:t>
                      </a:r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ต้องการงบประมาณ</a:t>
                      </a:r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ระบุชื่อ ตำแหน่ง</a:t>
                      </a:r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489815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171734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921938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434004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130772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519517"/>
                  </a:ext>
                </a:extLst>
              </a:tr>
              <a:tr h="777217"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85971"/>
                  </a:ext>
                </a:extLst>
              </a:tr>
            </a:tbl>
          </a:graphicData>
        </a:graphic>
      </p:graphicFrame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5535-FA06-4C49-80F3-FE39E84F3F4F}" type="slidenum">
              <a:rPr lang="th-TH" smtClean="0"/>
              <a:pPr/>
              <a:t>48</a:t>
            </a:fld>
            <a:endParaRPr lang="th-TH"/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0" y="0"/>
            <a:ext cx="6770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ชื่อกลุ่ม .........................................................................................................</a:t>
            </a:r>
            <a:endParaRPr lang="en-US" sz="2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177171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0"/>
            <a:ext cx="12192000" cy="697699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E6820C-A7CF-4074-A1C4-5D9F08DE10B0}" type="slidenum"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09" y="478999"/>
            <a:ext cx="10438782" cy="611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7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55CE3B4-11DB-4326-B873-6AEB1B3E2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42" y="18256"/>
            <a:ext cx="12099758" cy="1091216"/>
          </a:xfrm>
        </p:spPr>
        <p:txBody>
          <a:bodyPr/>
          <a:lstStyle/>
          <a:p>
            <a:r>
              <a:rPr lang="th-TH" dirty="0">
                <a:solidFill>
                  <a:srgbClr val="0000CC"/>
                </a:solidFill>
              </a:rPr>
              <a:t>เงื่อนไขที่ต้องทำวิเคราะห์ความเสี่ยง</a:t>
            </a:r>
            <a:endParaRPr lang="en-GB" dirty="0">
              <a:solidFill>
                <a:srgbClr val="0000CC"/>
              </a:solidFill>
            </a:endParaRPr>
          </a:p>
        </p:txBody>
      </p:sp>
      <p:graphicFrame>
        <p:nvGraphicFramePr>
          <p:cNvPr id="5" name="ตัวแทนเนื้อหา 4">
            <a:extLst>
              <a:ext uri="{FF2B5EF4-FFF2-40B4-BE49-F238E27FC236}">
                <a16:creationId xmlns:a16="http://schemas.microsoft.com/office/drawing/2014/main" id="{B7BFCAC8-0DC8-4692-887E-EDB25C43B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990328"/>
              </p:ext>
            </p:extLst>
          </p:nvPr>
        </p:nvGraphicFramePr>
        <p:xfrm>
          <a:off x="92242" y="896775"/>
          <a:ext cx="1185545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8779">
                  <a:extLst>
                    <a:ext uri="{9D8B030D-6E8A-4147-A177-3AD203B41FA5}">
                      <a16:colId xmlns:a16="http://schemas.microsoft.com/office/drawing/2014/main" val="3739368023"/>
                    </a:ext>
                  </a:extLst>
                </a:gridCol>
                <a:gridCol w="8666671">
                  <a:extLst>
                    <a:ext uri="{9D8B030D-6E8A-4147-A177-3AD203B41FA5}">
                      <a16:colId xmlns:a16="http://schemas.microsoft.com/office/drawing/2014/main" val="4106350448"/>
                    </a:ext>
                  </a:extLst>
                </a:gridCol>
              </a:tblGrid>
              <a:tr h="585216"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เงื่อนไข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สถานการณ์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68802"/>
                  </a:ext>
                </a:extLst>
              </a:tr>
              <a:tr h="858210"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การประเมินตนเองประจำปี</a:t>
                      </a:r>
                    </a:p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(ภาระงานประจำ)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พร้อมกับทำการประเมินตนเองด้านการควบคุมประจำปีส่ง ตลาด</a:t>
                      </a:r>
                    </a:p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เพิ่มเงื่อนไขภาคบังคับของการวิเคราะห์คอร</a:t>
                      </a:r>
                      <a:r>
                        <a:rPr lang="th-TH" sz="3600" b="1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์รัปชั่น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/ทุจริต</a:t>
                      </a: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อีก 1 เงื่อนไข</a:t>
                      </a:r>
                    </a:p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นำตัวชี้วัดและเกณฑ์คุณภาพมาแยกเป็น ปัจจัยภายใน+ภายนอก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910234"/>
                  </a:ext>
                </a:extLst>
              </a:tr>
              <a:tr h="586542"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สภาพแวดล้อมภายนอก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เปลี่ยนแปลงเชิงนโยบาย ยุทธศาสตร์รัฐ ตลาดและสภาพการแข่งขัน 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527598"/>
                  </a:ext>
                </a:extLst>
              </a:tr>
              <a:tr h="453168"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แผนปฏิบัติงานประจำปี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วิเคราะห์รายโครงการ</a:t>
                      </a: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งานมอบหมายปกติ ไม่ใช่มองภายนอก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608931"/>
                  </a:ext>
                </a:extLst>
              </a:tr>
              <a:tr h="858210"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สภาพแวดล้อมภายในที่เปลี่ยนแปลง (ระหว่างปี)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การปรับโครงสร้างองค์กร</a:t>
                      </a:r>
                    </a:p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การเปลี่ยนแปลงบุคลากรหลัก ภายใน ภายนอก</a:t>
                      </a:r>
                    </a:p>
                    <a:p>
                      <a:r>
                        <a:rPr lang="th-TH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(1) ภายในเอง (2) ผู้รับงานคู่สัญญา  (3) ผู้ให้บริการภายนอก </a:t>
                      </a:r>
                      <a:r>
                        <a:rPr lang="en-US" sz="36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Outsource</a:t>
                      </a:r>
                      <a:endParaRPr lang="en-GB" sz="36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990865"/>
                  </a:ext>
                </a:extLst>
              </a:tr>
            </a:tbl>
          </a:graphicData>
        </a:graphic>
      </p:graphicFrame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09C0315-054D-4A7F-9E3A-FEA87977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C5182-B2D3-44BA-9B61-E01AEDB7A99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1105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>
            <a:extLst>
              <a:ext uri="{FF2B5EF4-FFF2-40B4-BE49-F238E27FC236}">
                <a16:creationId xmlns:a16="http://schemas.microsoft.com/office/drawing/2014/main" id="{629D76AF-CEB9-4B23-8897-C36BCA85A2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dirty="0">
                <a:solidFill>
                  <a:srgbClr val="FF0000"/>
                </a:solidFill>
              </a:rPr>
              <a:t>WORKSHOP</a:t>
            </a:r>
            <a:endParaRPr lang="en-GB" sz="13800" dirty="0">
              <a:solidFill>
                <a:srgbClr val="FF0000"/>
              </a:solidFill>
            </a:endParaRPr>
          </a:p>
        </p:txBody>
      </p:sp>
      <p:sp>
        <p:nvSpPr>
          <p:cNvPr id="4" name="ชื่อเรื่องรอง 3">
            <a:extLst>
              <a:ext uri="{FF2B5EF4-FFF2-40B4-BE49-F238E27FC236}">
                <a16:creationId xmlns:a16="http://schemas.microsoft.com/office/drawing/2014/main" id="{934509AE-A0A6-48F7-860F-231B8029A1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ตัวแทนหมายเลขสไลด์ 1">
            <a:extLst>
              <a:ext uri="{FF2B5EF4-FFF2-40B4-BE49-F238E27FC236}">
                <a16:creationId xmlns:a16="http://schemas.microsoft.com/office/drawing/2014/main" id="{829AB8CC-A0F1-49F4-86C0-4CF4FEC2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969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51</a:t>
            </a:fld>
            <a:endParaRPr lang="en-US"/>
          </a:p>
        </p:txBody>
      </p:sp>
      <p:graphicFrame>
        <p:nvGraphicFramePr>
          <p:cNvPr id="3" name="ตาราง 2"/>
          <p:cNvGraphicFramePr>
            <a:graphicFrameLocks noGrp="1"/>
          </p:cNvGraphicFramePr>
          <p:nvPr>
            <p:extLst/>
          </p:nvPr>
        </p:nvGraphicFramePr>
        <p:xfrm>
          <a:off x="197330" y="611848"/>
          <a:ext cx="1199467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8934">
                  <a:extLst>
                    <a:ext uri="{9D8B030D-6E8A-4147-A177-3AD203B41FA5}">
                      <a16:colId xmlns:a16="http://schemas.microsoft.com/office/drawing/2014/main" val="313340998"/>
                    </a:ext>
                  </a:extLst>
                </a:gridCol>
                <a:gridCol w="1527318">
                  <a:extLst>
                    <a:ext uri="{9D8B030D-6E8A-4147-A177-3AD203B41FA5}">
                      <a16:colId xmlns:a16="http://schemas.microsoft.com/office/drawing/2014/main" val="610901791"/>
                    </a:ext>
                  </a:extLst>
                </a:gridCol>
                <a:gridCol w="1777974">
                  <a:extLst>
                    <a:ext uri="{9D8B030D-6E8A-4147-A177-3AD203B41FA5}">
                      <a16:colId xmlns:a16="http://schemas.microsoft.com/office/drawing/2014/main" val="625462259"/>
                    </a:ext>
                  </a:extLst>
                </a:gridCol>
                <a:gridCol w="2785244">
                  <a:extLst>
                    <a:ext uri="{9D8B030D-6E8A-4147-A177-3AD203B41FA5}">
                      <a16:colId xmlns:a16="http://schemas.microsoft.com/office/drawing/2014/main" val="203015477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811519599"/>
                    </a:ext>
                  </a:extLst>
                </a:gridCol>
              </a:tblGrid>
              <a:tr h="321734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ภาระงานหลัก</a:t>
                      </a:r>
                      <a:endParaRPr lang="en-GB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เขียว</a:t>
                      </a:r>
                      <a:endParaRPr lang="en-GB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tx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เหลือง</a:t>
                      </a:r>
                      <a:endParaRPr lang="en-GB" sz="2400" dirty="0">
                        <a:solidFill>
                          <a:schemeClr val="tx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ส้ม</a:t>
                      </a:r>
                      <a:endParaRPr lang="en-GB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แดง</a:t>
                      </a:r>
                      <a:endParaRPr lang="en-GB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437364"/>
                  </a:ext>
                </a:extLst>
              </a:tr>
            </a:tbl>
          </a:graphicData>
        </a:graphic>
      </p:graphicFrame>
      <p:sp>
        <p:nvSpPr>
          <p:cNvPr id="4" name="กล่องข้อความ 3"/>
          <p:cNvSpPr txBox="1"/>
          <p:nvPr/>
        </p:nvSpPr>
        <p:spPr>
          <a:xfrm>
            <a:off x="2497011" y="1132538"/>
            <a:ext cx="9631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ดำเนินการเอง                  มีกติกา เกณฑ์กำกับ                               ข้ามฝ่าย ภายใน                 นอกกลุ่ม ลูกค้า        คู่ค้า    ซับพลายเออร์  </a:t>
            </a:r>
            <a:endParaRPr lang="en-GB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0" name="กล่องข้อความ 19"/>
          <p:cNvSpPr txBox="1"/>
          <p:nvPr/>
        </p:nvSpPr>
        <p:spPr>
          <a:xfrm>
            <a:off x="1522108" y="84221"/>
            <a:ext cx="853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DilleniaUPC" panose="02020603050405020304" pitchFamily="18" charset="-34"/>
                <a:cs typeface="DilleniaUPC" panose="02020603050405020304" pitchFamily="18" charset="-34"/>
              </a:rPr>
              <a:t>หน่วยงาน.............................................ภาระงาน ........................................................</a:t>
            </a:r>
            <a:endParaRPr lang="en-GB" sz="28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1" name="สี่เหลี่ยมผืนผ้า: มุมมน 20"/>
          <p:cNvSpPr/>
          <p:nvPr/>
        </p:nvSpPr>
        <p:spPr>
          <a:xfrm>
            <a:off x="0" y="0"/>
            <a:ext cx="1334814" cy="6074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CARD 1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A563059-3DB1-4E40-8FB2-977228AE1A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39362"/>
              </p:ext>
            </p:extLst>
          </p:nvPr>
        </p:nvGraphicFramePr>
        <p:xfrm>
          <a:off x="122109" y="1501869"/>
          <a:ext cx="12006470" cy="4619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294">
                  <a:extLst>
                    <a:ext uri="{9D8B030D-6E8A-4147-A177-3AD203B41FA5}">
                      <a16:colId xmlns:a16="http://schemas.microsoft.com/office/drawing/2014/main" val="2893004768"/>
                    </a:ext>
                  </a:extLst>
                </a:gridCol>
                <a:gridCol w="1501750">
                  <a:extLst>
                    <a:ext uri="{9D8B030D-6E8A-4147-A177-3AD203B41FA5}">
                      <a16:colId xmlns:a16="http://schemas.microsoft.com/office/drawing/2014/main" val="4270918932"/>
                    </a:ext>
                  </a:extLst>
                </a:gridCol>
                <a:gridCol w="1667435">
                  <a:extLst>
                    <a:ext uri="{9D8B030D-6E8A-4147-A177-3AD203B41FA5}">
                      <a16:colId xmlns:a16="http://schemas.microsoft.com/office/drawing/2014/main" val="1729551881"/>
                    </a:ext>
                  </a:extLst>
                </a:gridCol>
                <a:gridCol w="3030071">
                  <a:extLst>
                    <a:ext uri="{9D8B030D-6E8A-4147-A177-3AD203B41FA5}">
                      <a16:colId xmlns:a16="http://schemas.microsoft.com/office/drawing/2014/main" val="1071555839"/>
                    </a:ext>
                  </a:extLst>
                </a:gridCol>
                <a:gridCol w="3405920">
                  <a:extLst>
                    <a:ext uri="{9D8B030D-6E8A-4147-A177-3AD203B41FA5}">
                      <a16:colId xmlns:a16="http://schemas.microsoft.com/office/drawing/2014/main" val="3420635024"/>
                    </a:ext>
                  </a:extLst>
                </a:gridCol>
              </a:tblGrid>
              <a:tr h="271691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กระบวนงาน</a:t>
                      </a:r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กิจกรรม/ขั้นตอน</a:t>
                      </a:r>
                      <a:endParaRPr lang="en-SG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กิจกรรม/ขั้นตอน</a:t>
                      </a:r>
                      <a:endParaRPr lang="en-SG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กิจกรรม/ขั้นตอน</a:t>
                      </a:r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กิจกรรม/ขั้นตอน</a:t>
                      </a:r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376525"/>
                  </a:ext>
                </a:extLst>
              </a:tr>
              <a:tr h="706709">
                <a:tc>
                  <a:txBody>
                    <a:bodyPr/>
                    <a:lstStyle/>
                    <a:p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ทุกภาระงานในกลุ่ม</a:t>
                      </a:r>
                    </a:p>
                    <a:p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งานที่ 1</a:t>
                      </a:r>
                      <a:endParaRPr lang="en-SG" sz="28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อธิบายกิจกรรมทางลบที่อาจจะเกิด 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 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ไม่ใช่ 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29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จากปัจจัยภายใน</a:t>
                      </a:r>
                      <a:endParaRPr lang="en-SG" sz="28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อธิบายกิจกรรมทางลบที่อาจจะเกิด 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 </a:t>
                      </a:r>
                      <a:r>
                        <a:rPr lang="th-TH" sz="2800" b="1" spc="-100" baseline="0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ไม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ใช่ 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29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จากปัจจัยภายนอก</a:t>
                      </a:r>
                      <a:endParaRPr lang="en-SG" sz="28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503919"/>
                  </a:ext>
                </a:extLst>
              </a:tr>
              <a:tr h="706709">
                <a:tc>
                  <a:txBody>
                    <a:bodyPr/>
                    <a:lstStyle/>
                    <a:p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งานที่ 2</a:t>
                      </a:r>
                      <a:endParaRPr lang="en-SG" sz="28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686394"/>
                  </a:ext>
                </a:extLst>
              </a:tr>
              <a:tr h="706709">
                <a:tc>
                  <a:txBody>
                    <a:bodyPr/>
                    <a:lstStyle/>
                    <a:p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งานที่ 3</a:t>
                      </a:r>
                      <a:endParaRPr lang="en-SG" sz="28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317499"/>
                  </a:ext>
                </a:extLst>
              </a:tr>
              <a:tr h="706709">
                <a:tc>
                  <a:txBody>
                    <a:bodyPr/>
                    <a:lstStyle/>
                    <a:p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งานที่ 4</a:t>
                      </a:r>
                      <a:endParaRPr lang="en-SG" sz="28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254424"/>
                  </a:ext>
                </a:extLst>
              </a:tr>
              <a:tr h="336333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การเฝ้าระวังทุจริต</a:t>
                      </a:r>
                      <a:endParaRPr lang="en-SG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30994"/>
                  </a:ext>
                </a:extLst>
              </a:tr>
              <a:tr h="336333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มโน ไม่เคยเกิด</a:t>
                      </a:r>
                      <a:endParaRPr lang="en-SG" sz="2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28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42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8101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E00A053-9985-4A3B-88EC-67F242304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19327"/>
          </a:xfrm>
        </p:spPr>
        <p:txBody>
          <a:bodyPr>
            <a:normAutofit fontScale="90000"/>
          </a:bodyPr>
          <a:lstStyle/>
          <a:p>
            <a:pPr algn="l"/>
            <a:r>
              <a:rPr lang="th-TH" sz="2800" dirty="0"/>
              <a:t>กลุ่มงาน ......................................................................................</a:t>
            </a:r>
            <a:br>
              <a:rPr lang="th-TH" sz="2800" dirty="0"/>
            </a:br>
            <a:r>
              <a:rPr lang="th-TH" sz="2800" dirty="0"/>
              <a:t>ภาระงานหลัก 1 เรื่องที่เลือก........................................................................................................................................</a:t>
            </a:r>
            <a:endParaRPr lang="en-GB" sz="2800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BB832AF5-879B-4CA9-BAAD-FD4FEF5E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52</a:t>
            </a:fld>
            <a:endParaRPr lang="en-US"/>
          </a:p>
        </p:txBody>
      </p:sp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C6B809D0-8919-4DBA-87BA-8D32ABB37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65894"/>
              </p:ext>
            </p:extLst>
          </p:nvPr>
        </p:nvGraphicFramePr>
        <p:xfrm>
          <a:off x="-2" y="1072138"/>
          <a:ext cx="12192000" cy="578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90">
                  <a:extLst>
                    <a:ext uri="{9D8B030D-6E8A-4147-A177-3AD203B41FA5}">
                      <a16:colId xmlns:a16="http://schemas.microsoft.com/office/drawing/2014/main" val="713336644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1403925821"/>
                    </a:ext>
                  </a:extLst>
                </a:gridCol>
                <a:gridCol w="3096768">
                  <a:extLst>
                    <a:ext uri="{9D8B030D-6E8A-4147-A177-3AD203B41FA5}">
                      <a16:colId xmlns:a16="http://schemas.microsoft.com/office/drawing/2014/main" val="2775621493"/>
                    </a:ext>
                  </a:extLst>
                </a:gridCol>
                <a:gridCol w="3499102">
                  <a:extLst>
                    <a:ext uri="{9D8B030D-6E8A-4147-A177-3AD203B41FA5}">
                      <a16:colId xmlns:a16="http://schemas.microsoft.com/office/drawing/2014/main" val="3288010713"/>
                    </a:ext>
                  </a:extLst>
                </a:gridCol>
              </a:tblGrid>
              <a:tr h="570819">
                <a:tc>
                  <a:txBody>
                    <a:bodyPr/>
                    <a:lstStyle/>
                    <a:p>
                      <a:r>
                        <a:rPr lang="en-US" sz="28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Risk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Factors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ปัจจัยเสี่ยง</a:t>
                      </a:r>
                      <a:endParaRPr lang="en-US" sz="28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เหตุการณ์ความเสี่ยง 1</a:t>
                      </a:r>
                      <a:r>
                        <a:rPr lang="en-US" sz="28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28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เคยเกิด</a:t>
                      </a:r>
                      <a:endParaRPr lang="en-US" sz="28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เหตุการณ์ความเสี่ยง 2   เฉียด</a:t>
                      </a:r>
                      <a:endParaRPr lang="en-US" sz="28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เหตุการณ์ความเสี่ยง 3       มโน</a:t>
                      </a:r>
                      <a:endParaRPr lang="en-US" sz="28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827044"/>
                  </a:ext>
                </a:extLst>
              </a:tr>
              <a:tr h="591669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ตัวบุคคล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</a:t>
                      </a:r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M01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M02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M03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154767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โครงสร้างองค์กร นโยบาย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S01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S02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S03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62063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สินทรัพย์ ระบบงาน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A01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A02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A03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566488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กฎเกณฑ์ ระเบียบ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</a:t>
                      </a:r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L01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L02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L03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208770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การบริหารเงิน 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</a:t>
                      </a:r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F01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F02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F03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699072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คู่แข่งขัน องค์การเทียบเคียง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951481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หน่วยงานกำกับดูแล รัฐบาล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G01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G02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G03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359909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คู่ค้า คู่สัญญา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     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P01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P02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P03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493605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สภาพแวดล้อมธุรกิจ</a:t>
                      </a:r>
                      <a:r>
                        <a:rPr lang="en-US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E01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E02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E03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986371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r>
                        <a:rPr lang="th-TH" sz="2400" b="1" spc="-100" baseline="0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อื่นๆ</a:t>
                      </a:r>
                      <a:r>
                        <a:rPr lang="th-TH" sz="24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endParaRPr lang="en-GB" sz="24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T01</a:t>
                      </a:r>
                      <a:endParaRPr lang="en-GB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T02</a:t>
                      </a:r>
                      <a:endParaRPr lang="en-GB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T03</a:t>
                      </a:r>
                      <a:endParaRPr lang="en-GB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820062"/>
                  </a:ext>
                </a:extLst>
              </a:tr>
            </a:tbl>
          </a:graphicData>
        </a:graphic>
      </p:graphicFrame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A181AE4D-290D-4187-94A3-D47EF31301BC}"/>
              </a:ext>
            </a:extLst>
          </p:cNvPr>
          <p:cNvSpPr txBox="1"/>
          <p:nvPr/>
        </p:nvSpPr>
        <p:spPr>
          <a:xfrm>
            <a:off x="125504" y="753103"/>
            <a:ext cx="12192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rgbClr val="FF0000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                                                   ที่มีผลกระทบสูง                           ที่มีผลกระทบสูง                              ที่มีผลกระทบสูง</a:t>
            </a:r>
            <a:endParaRPr lang="en-GB" sz="2400" b="1" dirty="0">
              <a:solidFill>
                <a:srgbClr val="FF0000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5D716A03-9400-42EF-814D-AC0FB53F74AA}"/>
              </a:ext>
            </a:extLst>
          </p:cNvPr>
          <p:cNvSpPr txBox="1"/>
          <p:nvPr/>
        </p:nvSpPr>
        <p:spPr>
          <a:xfrm>
            <a:off x="9018494" y="64736"/>
            <a:ext cx="3173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กลับไปทำที่หน่วยงานและนำส่งรายคณะ วิทยาเขต หน่วยงาน</a:t>
            </a:r>
            <a:endParaRPr lang="en-SG" sz="24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7" name="สี่เหลี่ยมผืนผ้า: มุมมน 6">
            <a:extLst>
              <a:ext uri="{FF2B5EF4-FFF2-40B4-BE49-F238E27FC236}">
                <a16:creationId xmlns:a16="http://schemas.microsoft.com/office/drawing/2014/main" id="{63B17FCC-7A32-45E0-A270-A56700F47AB0}"/>
              </a:ext>
            </a:extLst>
          </p:cNvPr>
          <p:cNvSpPr/>
          <p:nvPr/>
        </p:nvSpPr>
        <p:spPr>
          <a:xfrm>
            <a:off x="58503" y="618567"/>
            <a:ext cx="2707343" cy="45357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CARD 2 Risk Mapping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079873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มายเลขสไลด์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05FA7A-201F-4876-B81E-4E8F388EAC03}" type="slidenum">
              <a:rPr lang="th-TH" sz="1800" kern="0">
                <a:solidFill>
                  <a:sysClr val="windowText" lastClr="000000"/>
                </a:solidFill>
                <a:latin typeface="Calibri"/>
                <a:cs typeface="Cordia New" panose="020B0304020202020204" pitchFamily="34" charset="-34"/>
              </a:rPr>
              <a:pPr>
                <a:defRPr/>
              </a:pPr>
              <a:t>53</a:t>
            </a:fld>
            <a:endParaRPr lang="th-TH" sz="1800" kern="0">
              <a:solidFill>
                <a:sysClr val="windowText" lastClr="000000"/>
              </a:solidFill>
              <a:latin typeface="Calibri"/>
              <a:cs typeface="Cordia New" panose="020B0304020202020204" pitchFamily="34" charset="-34"/>
            </a:endParaRPr>
          </a:p>
        </p:txBody>
      </p:sp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995964"/>
              </p:ext>
            </p:extLst>
          </p:nvPr>
        </p:nvGraphicFramePr>
        <p:xfrm>
          <a:off x="6925055" y="1"/>
          <a:ext cx="5266945" cy="4548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016">
                  <a:extLst>
                    <a:ext uri="{9D8B030D-6E8A-4147-A177-3AD203B41FA5}">
                      <a16:colId xmlns:a16="http://schemas.microsoft.com/office/drawing/2014/main" val="2370158707"/>
                    </a:ext>
                  </a:extLst>
                </a:gridCol>
                <a:gridCol w="1422285">
                  <a:extLst>
                    <a:ext uri="{9D8B030D-6E8A-4147-A177-3AD203B41FA5}">
                      <a16:colId xmlns:a16="http://schemas.microsoft.com/office/drawing/2014/main" val="2359662630"/>
                    </a:ext>
                  </a:extLst>
                </a:gridCol>
                <a:gridCol w="1243876">
                  <a:extLst>
                    <a:ext uri="{9D8B030D-6E8A-4147-A177-3AD203B41FA5}">
                      <a16:colId xmlns:a16="http://schemas.microsoft.com/office/drawing/2014/main" val="1352229726"/>
                    </a:ext>
                  </a:extLst>
                </a:gridCol>
                <a:gridCol w="1171768">
                  <a:extLst>
                    <a:ext uri="{9D8B030D-6E8A-4147-A177-3AD203B41FA5}">
                      <a16:colId xmlns:a16="http://schemas.microsoft.com/office/drawing/2014/main" val="1477860031"/>
                    </a:ext>
                  </a:extLst>
                </a:gridCol>
              </a:tblGrid>
              <a:tr h="1348128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24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คุณภาพจัดการ </a:t>
                      </a:r>
                      <a:endParaRPr lang="en-US" sz="24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th-TH" sz="2400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ระดับความเสี่ยง</a:t>
                      </a: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400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ต่ำ    1-4     </a:t>
                      </a:r>
                      <a:r>
                        <a:rPr lang="en-US" sz="2400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</a:t>
                      </a:r>
                      <a:r>
                        <a:rPr lang="th-TH" sz="2400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ปานกลาง  6  </a:t>
                      </a:r>
                      <a:r>
                        <a:rPr lang="en-US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สูง   9           </a:t>
                      </a: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400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(โอกาสต่ำ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en-US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โอกาสต่ำ    </a:t>
                      </a:r>
                      <a:r>
                        <a:rPr lang="en-US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  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(โอกาสสูง</a:t>
                      </a:r>
                      <a:r>
                        <a:rPr lang="en-US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ผลกระทบต่ำ) </a:t>
                      </a:r>
                      <a:r>
                        <a:rPr lang="en-US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ผลกระทบสูง</a:t>
                      </a:r>
                      <a:r>
                        <a:rPr lang="en-US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    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ผลประทบสูง</a:t>
                      </a:r>
                      <a:r>
                        <a:rPr lang="th-TH" sz="2400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2400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   </a:t>
                      </a:r>
                      <a:endParaRPr lang="en-US" sz="2400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838722"/>
                  </a:ext>
                </a:extLst>
              </a:tr>
              <a:tr h="921393"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ดี </a:t>
                      </a:r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จัดการได้ส่วนใหญ่</a:t>
                      </a:r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ต่ำ</a:t>
                      </a:r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1</a:t>
                      </a:r>
                    </a:p>
                    <a:p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ค่อนข้างต่ำ</a:t>
                      </a:r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2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ปานกลาง</a:t>
                      </a:r>
                      <a:r>
                        <a:rPr lang="en-US" sz="2400" b="1" spc="-1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3</a:t>
                      </a:r>
                    </a:p>
                  </a:txBody>
                  <a:tcPr marL="68580" marR="6858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942545"/>
                  </a:ext>
                </a:extLst>
              </a:tr>
              <a:tr h="1000756"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พอใช้ </a:t>
                      </a:r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จัดการได้บางส่วน</a:t>
                      </a:r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ค่อนข้างต่ำ</a:t>
                      </a:r>
                      <a:r>
                        <a:rPr lang="en-US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 4</a:t>
                      </a: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ปานกลาง</a:t>
                      </a:r>
                      <a:r>
                        <a:rPr lang="en-US" sz="2400" b="1" spc="-100" baseline="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5</a:t>
                      </a:r>
                    </a:p>
                  </a:txBody>
                  <a:tcPr marL="68580" marR="6858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ค่อนข้างสูง</a:t>
                      </a:r>
                      <a:r>
                        <a:rPr lang="en-US" sz="2400" b="1" spc="-100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6</a:t>
                      </a:r>
                    </a:p>
                  </a:txBody>
                  <a:tcPr marL="68580" marR="6858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26931"/>
                  </a:ext>
                </a:extLst>
              </a:tr>
              <a:tr h="1277339"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อ่อน </a:t>
                      </a:r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r>
                        <a:rPr lang="th-TH" sz="2400" b="1" spc="-10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จัดการได้ส่วนน้อย</a:t>
                      </a:r>
                    </a:p>
                    <a:p>
                      <a:endParaRPr lang="en-US" sz="2400" b="1" spc="-1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ปานกลาง</a:t>
                      </a:r>
                      <a:r>
                        <a:rPr lang="en-US" sz="2400" b="1" spc="-100" dirty="0">
                          <a:solidFill>
                            <a:srgbClr val="0000CC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7</a:t>
                      </a:r>
                    </a:p>
                  </a:txBody>
                  <a:tcPr marL="68580" marR="6858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ค่อนข้างสูง</a:t>
                      </a:r>
                      <a:r>
                        <a:rPr lang="en-US" sz="2400" b="1" spc="-100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8</a:t>
                      </a:r>
                    </a:p>
                  </a:txBody>
                  <a:tcPr marL="68580" marR="6858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400" b="1" spc="-100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สูง </a:t>
                      </a:r>
                      <a:r>
                        <a:rPr lang="en-US" sz="2400" b="1" spc="-100" dirty="0">
                          <a:solidFill>
                            <a:schemeClr val="bg1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9</a:t>
                      </a:r>
                      <a:endParaRPr lang="th-TH" sz="2400" b="1" spc="-100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68580" marR="6858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980056"/>
                  </a:ext>
                </a:extLst>
              </a:tr>
            </a:tbl>
          </a:graphicData>
        </a:graphic>
      </p:graphicFrame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6E5EB49E-C042-46FE-BFDE-A38AE3D7F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275128"/>
              </p:ext>
            </p:extLst>
          </p:nvPr>
        </p:nvGraphicFramePr>
        <p:xfrm>
          <a:off x="-1" y="646330"/>
          <a:ext cx="6827520" cy="5200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1625">
                  <a:extLst>
                    <a:ext uri="{9D8B030D-6E8A-4147-A177-3AD203B41FA5}">
                      <a16:colId xmlns:a16="http://schemas.microsoft.com/office/drawing/2014/main" val="262494276"/>
                    </a:ext>
                  </a:extLst>
                </a:gridCol>
                <a:gridCol w="923429">
                  <a:extLst>
                    <a:ext uri="{9D8B030D-6E8A-4147-A177-3AD203B41FA5}">
                      <a16:colId xmlns:a16="http://schemas.microsoft.com/office/drawing/2014/main" val="1931563760"/>
                    </a:ext>
                  </a:extLst>
                </a:gridCol>
                <a:gridCol w="982466">
                  <a:extLst>
                    <a:ext uri="{9D8B030D-6E8A-4147-A177-3AD203B41FA5}">
                      <a16:colId xmlns:a16="http://schemas.microsoft.com/office/drawing/2014/main" val="3530049731"/>
                    </a:ext>
                  </a:extLst>
                </a:gridCol>
              </a:tblGrid>
              <a:tr h="1128336">
                <a:tc>
                  <a:txBody>
                    <a:bodyPr/>
                    <a:lstStyle/>
                    <a:p>
                      <a:r>
                        <a:rPr lang="th-TH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ประเด็นความเสี่ยง นำเหตุการณ์มาจาก </a:t>
                      </a:r>
                      <a:r>
                        <a:rPr lang="en-US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CARD </a:t>
                      </a:r>
                      <a:r>
                        <a:rPr lang="th-TH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en-US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r>
                        <a:rPr lang="th-TH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en-US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&amp; 2</a:t>
                      </a:r>
                    </a:p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ลำดับความเสี่ยง</a:t>
                      </a:r>
                      <a:endParaRPr lang="en-US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 algn="ctr"/>
                      <a:r>
                        <a:rPr lang="th-TH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เช่น</a:t>
                      </a:r>
                      <a:r>
                        <a:rPr lang="en-US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4x5 =24</a:t>
                      </a:r>
                      <a:endParaRPr lang="en-GB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คุณภาพจัดการ</a:t>
                      </a:r>
                    </a:p>
                    <a:p>
                      <a:pPr algn="ctr"/>
                      <a:r>
                        <a:rPr lang="th-TH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ดี พอใช้ อ่อน</a:t>
                      </a:r>
                      <a:endParaRPr lang="en-GB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359421"/>
                  </a:ext>
                </a:extLst>
              </a:tr>
              <a:tr h="53970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R01 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การทุจริต คอร</a:t>
                      </a:r>
                      <a:r>
                        <a:rPr lang="th-TH" sz="2400" b="1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์รัปชั่น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..........................................................................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79815"/>
                  </a:ext>
                </a:extLst>
              </a:tr>
              <a:tr h="53970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R02 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เคยเกิด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84884"/>
                  </a:ext>
                </a:extLst>
              </a:tr>
              <a:tr h="53970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R03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เคยเกิด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154876"/>
                  </a:ext>
                </a:extLst>
              </a:tr>
              <a:tr h="53970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R04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เคยเกิด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373689"/>
                  </a:ext>
                </a:extLst>
              </a:tr>
              <a:tr h="532311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R05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เฉียด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26855"/>
                  </a:ext>
                </a:extLst>
              </a:tr>
              <a:tr h="565581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R06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มโน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918080"/>
                  </a:ext>
                </a:extLst>
              </a:tr>
              <a:tr h="532311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R07</a:t>
                      </a:r>
                      <a:r>
                        <a:rPr lang="th-TH" sz="24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ภัยธรรมชาติ ภัยพิบัติ</a:t>
                      </a:r>
                      <a:endParaRPr lang="en-GB" sz="24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58154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2E52D7C-8857-4EFA-9047-A5C9DCBBA370}"/>
              </a:ext>
            </a:extLst>
          </p:cNvPr>
          <p:cNvSpPr txBox="1"/>
          <p:nvPr/>
        </p:nvSpPr>
        <p:spPr>
          <a:xfrm>
            <a:off x="-1" y="0"/>
            <a:ext cx="5705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กลุ่มงาน.................................................................................................</a:t>
            </a:r>
          </a:p>
          <a:p>
            <a:r>
              <a:rPr lang="th-TH" dirty="0"/>
              <a:t>ภาระงาน ................................................................................................</a:t>
            </a:r>
            <a:endParaRPr lang="en-GB" dirty="0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id="{9681E37E-166E-47C2-B2E1-36CA75C71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1375" y="4548230"/>
            <a:ext cx="3755399" cy="2309770"/>
          </a:xfrm>
          <a:prstGeom prst="rect">
            <a:avLst/>
          </a:prstGeom>
        </p:spPr>
      </p:pic>
      <p:sp>
        <p:nvSpPr>
          <p:cNvPr id="7" name="สี่เหลี่ยมผืนผ้า: มุมมน 6">
            <a:extLst>
              <a:ext uri="{FF2B5EF4-FFF2-40B4-BE49-F238E27FC236}">
                <a16:creationId xmlns:a16="http://schemas.microsoft.com/office/drawing/2014/main" id="{83A581B8-498D-49CE-AED6-7DD728150CD0}"/>
              </a:ext>
            </a:extLst>
          </p:cNvPr>
          <p:cNvSpPr/>
          <p:nvPr/>
        </p:nvSpPr>
        <p:spPr>
          <a:xfrm>
            <a:off x="4634753" y="71718"/>
            <a:ext cx="2192766" cy="50202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CARD3 RCM </a:t>
            </a:r>
          </a:p>
          <a:p>
            <a:pPr algn="ctr"/>
            <a:r>
              <a:rPr lang="en-US" dirty="0"/>
              <a:t>Risk-Control Matrix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020958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625214"/>
              </p:ext>
            </p:extLst>
          </p:nvPr>
        </p:nvGraphicFramePr>
        <p:xfrm>
          <a:off x="0" y="490055"/>
          <a:ext cx="12192000" cy="6316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0447">
                  <a:extLst>
                    <a:ext uri="{9D8B030D-6E8A-4147-A177-3AD203B41FA5}">
                      <a16:colId xmlns:a16="http://schemas.microsoft.com/office/drawing/2014/main" val="4277904104"/>
                    </a:ext>
                  </a:extLst>
                </a:gridCol>
                <a:gridCol w="9511553">
                  <a:extLst>
                    <a:ext uri="{9D8B030D-6E8A-4147-A177-3AD203B41FA5}">
                      <a16:colId xmlns:a16="http://schemas.microsoft.com/office/drawing/2014/main" val="3836233774"/>
                    </a:ext>
                  </a:extLst>
                </a:gridCol>
              </a:tblGrid>
              <a:tr h="461049">
                <a:tc>
                  <a:txBody>
                    <a:bodyPr/>
                    <a:lstStyle/>
                    <a:p>
                      <a:pPr algn="l"/>
                      <a:endParaRPr lang="en-US" sz="18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กิจกรรมควบคุมที่เกี่ยวข้อง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วิเคราะห์เหตุการณ์เสี่ยงที่คะแนนสูงสุดใน </a:t>
                      </a:r>
                      <a:r>
                        <a:rPr lang="en-US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RCM 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ทีละเรื่อง– กรอกสำหรับทำ </a:t>
                      </a:r>
                      <a:r>
                        <a:rPr lang="th-TH" sz="2800" b="1" spc="-100" baseline="0" dirty="0" err="1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ปย</a:t>
                      </a:r>
                      <a:r>
                        <a:rPr lang="th-TH" sz="2800" b="1" spc="-100" baseline="0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endParaRPr lang="en-US" sz="2800" b="1" spc="-100" baseline="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32778"/>
                  </a:ext>
                </a:extLst>
              </a:tr>
              <a:tr h="815703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1.</a:t>
                      </a: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สภาพแวดล้อมการควบคุม</a:t>
                      </a: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solidFill>
                            <a:srgbClr val="FF0000"/>
                          </a:solidFill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โครงสร้าง อำนาจ งบ ทรัพยากร</a:t>
                      </a:r>
                      <a:endParaRPr lang="en-US" sz="2500" b="1" dirty="0">
                        <a:solidFill>
                          <a:srgbClr val="FF000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82881"/>
                  </a:ext>
                </a:extLst>
              </a:tr>
              <a:tr h="178691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2.</a:t>
                      </a: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วัตถุประสงค์การควบคุม</a:t>
                      </a: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ความเสี่ยง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305458"/>
                  </a:ext>
                </a:extLst>
              </a:tr>
              <a:tr h="522373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3.</a:t>
                      </a: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ผลการค้นหา ระบุความเสี่ยง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850137"/>
                  </a:ext>
                </a:extLst>
              </a:tr>
              <a:tr h="720535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แนวทางการจัดการควบคุม</a:t>
                      </a: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- ระดับบุคคล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41308"/>
                  </a:ext>
                </a:extLst>
              </a:tr>
              <a:tr h="481261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- การควบคุมระดับหน่วยงาน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045982"/>
                  </a:ext>
                </a:extLst>
              </a:tr>
              <a:tr h="259918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- การควบคุมระดับสายงาน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65844"/>
                  </a:ext>
                </a:extLst>
              </a:tr>
              <a:tr h="259918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- การควบคุมสภาพแวดล้อม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870131"/>
                  </a:ext>
                </a:extLst>
              </a:tr>
              <a:tr h="1479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4.</a:t>
                      </a: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บทบาทผู้บริหารเพิ่มเติม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907563"/>
                  </a:ext>
                </a:extLst>
              </a:tr>
              <a:tr h="23864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5.</a:t>
                      </a: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กิจกรรมสื่อสารและสารสนเทศ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(การยอมรับ ความเข้าใจ)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563806"/>
                  </a:ext>
                </a:extLst>
              </a:tr>
              <a:tr h="393383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6.</a:t>
                      </a:r>
                      <a:r>
                        <a:rPr lang="th-TH" sz="2500" b="1" dirty="0"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อธิบายความเสี่ยงที่หลงเหลือ</a:t>
                      </a:r>
                      <a:endParaRPr lang="en-US" sz="2500" b="1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04624"/>
                  </a:ext>
                </a:extLst>
              </a:tr>
            </a:tbl>
          </a:graphicData>
        </a:graphic>
      </p:graphicFrame>
      <p:sp>
        <p:nvSpPr>
          <p:cNvPr id="4" name="สี่เหลี่ยมผืนผ้า: มุมมน 20"/>
          <p:cNvSpPr/>
          <p:nvPr/>
        </p:nvSpPr>
        <p:spPr>
          <a:xfrm>
            <a:off x="10857186" y="19353"/>
            <a:ext cx="1334814" cy="46368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CARD 4</a:t>
            </a:r>
          </a:p>
        </p:txBody>
      </p:sp>
      <p:sp>
        <p:nvSpPr>
          <p:cNvPr id="8" name="ชื่อเรื่อง 7">
            <a:extLst>
              <a:ext uri="{FF2B5EF4-FFF2-40B4-BE49-F238E27FC236}">
                <a16:creationId xmlns:a16="http://schemas.microsoft.com/office/drawing/2014/main" id="{959031AF-5A63-49EF-AD48-6C4F657ED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41122"/>
          </a:xfrm>
        </p:spPr>
        <p:txBody>
          <a:bodyPr>
            <a:normAutofit fontScale="90000"/>
          </a:bodyPr>
          <a:lstStyle/>
          <a:p>
            <a:pPr algn="l"/>
            <a:r>
              <a:rPr lang="th-TH" sz="3600" dirty="0"/>
              <a:t>ชื่อเหตุการณ์ความเสี่ยงที่คะแนนสูงสุดจาก </a:t>
            </a:r>
            <a:r>
              <a:rPr lang="en-US" sz="3600" dirty="0"/>
              <a:t>RCM ………………………………………………………………………………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872274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5D6BCEA2-63FF-4ACE-BAA9-CA34A65CA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103389"/>
              </p:ext>
            </p:extLst>
          </p:nvPr>
        </p:nvGraphicFramePr>
        <p:xfrm>
          <a:off x="133964" y="954108"/>
          <a:ext cx="11872506" cy="5799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6113">
                  <a:extLst>
                    <a:ext uri="{9D8B030D-6E8A-4147-A177-3AD203B41FA5}">
                      <a16:colId xmlns:a16="http://schemas.microsoft.com/office/drawing/2014/main" val="3545073222"/>
                    </a:ext>
                  </a:extLst>
                </a:gridCol>
                <a:gridCol w="7482153">
                  <a:extLst>
                    <a:ext uri="{9D8B030D-6E8A-4147-A177-3AD203B41FA5}">
                      <a16:colId xmlns:a16="http://schemas.microsoft.com/office/drawing/2014/main" val="3066200503"/>
                    </a:ext>
                  </a:extLst>
                </a:gridCol>
                <a:gridCol w="426747">
                  <a:extLst>
                    <a:ext uri="{9D8B030D-6E8A-4147-A177-3AD203B41FA5}">
                      <a16:colId xmlns:a16="http://schemas.microsoft.com/office/drawing/2014/main" val="2106581378"/>
                    </a:ext>
                  </a:extLst>
                </a:gridCol>
                <a:gridCol w="457783">
                  <a:extLst>
                    <a:ext uri="{9D8B030D-6E8A-4147-A177-3AD203B41FA5}">
                      <a16:colId xmlns:a16="http://schemas.microsoft.com/office/drawing/2014/main" val="1381189523"/>
                    </a:ext>
                  </a:extLst>
                </a:gridCol>
                <a:gridCol w="582197">
                  <a:extLst>
                    <a:ext uri="{9D8B030D-6E8A-4147-A177-3AD203B41FA5}">
                      <a16:colId xmlns:a16="http://schemas.microsoft.com/office/drawing/2014/main" val="3204174113"/>
                    </a:ext>
                  </a:extLst>
                </a:gridCol>
                <a:gridCol w="457513">
                  <a:extLst>
                    <a:ext uri="{9D8B030D-6E8A-4147-A177-3AD203B41FA5}">
                      <a16:colId xmlns:a16="http://schemas.microsoft.com/office/drawing/2014/main" val="2788802871"/>
                    </a:ext>
                  </a:extLst>
                </a:gridCol>
              </a:tblGrid>
              <a:tr h="58454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ภาระงาน/กลุ่ม………………………………………..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ชื่อแผนบริหารความเสี่ยง .......................................................................................................................................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344726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เหตุการณ์ความเสี่ยงที่เลือกทำแผน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r>
                        <a:rPr lang="th-TH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172020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สาเหตุที่ทำให้เกิดเหตุการณ์ความเสี่ยง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r>
                        <a:rPr lang="th-TH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094220"/>
                  </a:ext>
                </a:extLst>
              </a:tr>
              <a:tr h="58454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เกณฑ์ความเสี่ยงที่ยอมรับได้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(สถานะเขียว)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46828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KRIs </a:t>
                      </a:r>
                      <a:r>
                        <a:rPr lang="th-TH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ตัวชี้วัดสำหรับเฝ้าระวัง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034381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ทะเบียนความเสี่ยงที่ใช้ประเมิน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 marL="53184" marR="53184" marT="0" marB="0"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 marL="53184" marR="53184" marT="0" marB="0"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 marL="53184" marR="53184" marT="0" marB="0"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3133471184"/>
                  </a:ext>
                </a:extLst>
              </a:tr>
              <a:tr h="29227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Q1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Q2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Q3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Q4</a:t>
                      </a:r>
                      <a:endParaRPr lang="en-SG" sz="14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3190991047"/>
                  </a:ext>
                </a:extLst>
              </a:tr>
              <a:tr h="101924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กิจกรรมในแผน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 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(บุคลากรภายในหน่วยงาน)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975964402"/>
                  </a:ext>
                </a:extLst>
              </a:tr>
              <a:tr h="101162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(กับผู้ใช้บริการ ผู้เรียน ผู้ปกครอง)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1664185264"/>
                  </a:ext>
                </a:extLst>
              </a:tr>
              <a:tr h="10521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(กับหน่วยงานกำกับ)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3</a:t>
                      </a:r>
                      <a:r>
                        <a:rPr lang="th-TH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4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4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331506638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B6605DF-C736-4326-8CEF-4B05D9A51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6412"/>
            <a:ext cx="12192000" cy="109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168275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FF0000"/>
                </a:solidFill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CARD 5 </a:t>
            </a:r>
            <a:r>
              <a:rPr kumimoji="0" lang="th-TH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แบบกรอกแผนบริหารความเสี่ยงระดับหน่วยงานประจำปีงบประมาณ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2561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pPr marR="0" lvl="0" indent="168275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เลือกเหตุการณ์ความเสี่ยงสูงสุดจาก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Risk</a:t>
            </a:r>
            <a:r>
              <a:rPr kumimoji="0" lang="th-TH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-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Control Matrix </a:t>
            </a:r>
            <a:r>
              <a:rPr kumimoji="0" lang="th-TH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ที่อยู่ในช่อง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3 </a:t>
            </a:r>
            <a:r>
              <a:rPr kumimoji="0" lang="th-TH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หรือ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5 </a:t>
            </a:r>
            <a:r>
              <a:rPr kumimoji="0" lang="th-TH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หรือ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6</a:t>
            </a:r>
            <a:r>
              <a:rPr kumimoji="0" lang="th-TH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หรือ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7</a:t>
            </a:r>
            <a:r>
              <a:rPr kumimoji="0" lang="th-TH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หรือ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8</a:t>
            </a:r>
            <a:r>
              <a:rPr kumimoji="0" lang="th-TH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หรือ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9</a:t>
            </a:r>
            <a:r>
              <a:rPr kumimoji="0" lang="th-TH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illeniaUPC" panose="02020603050405020304" pitchFamily="18" charset="-34"/>
              <a:ea typeface="Calibri" panose="020F0502020204030204" pitchFamily="34" charset="0"/>
              <a:cs typeface="DilleniaUPC" panose="02020603050405020304" pitchFamily="18" charset="-34"/>
            </a:endParaRPr>
          </a:p>
          <a:p>
            <a:pPr marR="0" lvl="0" indent="168275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illeniaUPC" panose="02020603050405020304" pitchFamily="18" charset="-34"/>
                <a:ea typeface="Calibri" panose="020F0502020204030204" pitchFamily="34" charset="0"/>
                <a:cs typeface="DilleniaUPC" panose="02020603050405020304" pitchFamily="18" charset="-34"/>
              </a:rPr>
              <a:t>มาจัดทำแผนบริหารความเสี่ยงตามแบบฟอร์มต่อไปนี้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283894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6E648F18-0B3C-458F-A818-FB46D3079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149694"/>
              </p:ext>
            </p:extLst>
          </p:nvPr>
        </p:nvGraphicFramePr>
        <p:xfrm>
          <a:off x="69629" y="0"/>
          <a:ext cx="11867536" cy="5606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3168">
                  <a:extLst>
                    <a:ext uri="{9D8B030D-6E8A-4147-A177-3AD203B41FA5}">
                      <a16:colId xmlns:a16="http://schemas.microsoft.com/office/drawing/2014/main" val="2403169648"/>
                    </a:ext>
                  </a:extLst>
                </a:gridCol>
                <a:gridCol w="8720644">
                  <a:extLst>
                    <a:ext uri="{9D8B030D-6E8A-4147-A177-3AD203B41FA5}">
                      <a16:colId xmlns:a16="http://schemas.microsoft.com/office/drawing/2014/main" val="1700888675"/>
                    </a:ext>
                  </a:extLst>
                </a:gridCol>
                <a:gridCol w="428431">
                  <a:extLst>
                    <a:ext uri="{9D8B030D-6E8A-4147-A177-3AD203B41FA5}">
                      <a16:colId xmlns:a16="http://schemas.microsoft.com/office/drawing/2014/main" val="286055270"/>
                    </a:ext>
                  </a:extLst>
                </a:gridCol>
                <a:gridCol w="428431">
                  <a:extLst>
                    <a:ext uri="{9D8B030D-6E8A-4147-A177-3AD203B41FA5}">
                      <a16:colId xmlns:a16="http://schemas.microsoft.com/office/drawing/2014/main" val="4024844724"/>
                    </a:ext>
                  </a:extLst>
                </a:gridCol>
                <a:gridCol w="428431">
                  <a:extLst>
                    <a:ext uri="{9D8B030D-6E8A-4147-A177-3AD203B41FA5}">
                      <a16:colId xmlns:a16="http://schemas.microsoft.com/office/drawing/2014/main" val="995234604"/>
                    </a:ext>
                  </a:extLst>
                </a:gridCol>
                <a:gridCol w="428431">
                  <a:extLst>
                    <a:ext uri="{9D8B030D-6E8A-4147-A177-3AD203B41FA5}">
                      <a16:colId xmlns:a16="http://schemas.microsoft.com/office/drawing/2014/main" val="440100236"/>
                    </a:ext>
                  </a:extLst>
                </a:gridCol>
              </a:tblGrid>
              <a:tr h="67454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Q1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Q2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Q3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Q4</a:t>
                      </a: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2663988646"/>
                  </a:ext>
                </a:extLst>
              </a:tr>
              <a:tr h="128147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1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(กับผู้มีส่วนได้ส่วนเสีย)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4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2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2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2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en-SG" sz="2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3952392568"/>
                  </a:ext>
                </a:extLst>
              </a:tr>
              <a:tr h="120064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(กับชุมชน ภาคีเครือข่าย)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5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1522004824"/>
                  </a:ext>
                </a:extLst>
              </a:tr>
              <a:tr h="1224501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6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(กับกลุ่มบุคคลอื่น)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6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6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3469929586"/>
                  </a:ext>
                </a:extLst>
              </a:tr>
              <a:tr h="122542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1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กิจกรรม 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7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 (กับสภาพแวดล้อม)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7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1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7</a:t>
                      </a:r>
                      <a:r>
                        <a:rPr lang="th-TH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.</a:t>
                      </a:r>
                      <a:r>
                        <a:rPr lang="en-US" sz="2800" b="1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2</a:t>
                      </a:r>
                      <a:endParaRPr lang="en-SG" sz="2800" b="1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DilleniaUPC" panose="02020603050405020304" pitchFamily="18" charset="-34"/>
                          <a:cs typeface="DilleniaUPC" panose="02020603050405020304" pitchFamily="18" charset="-34"/>
                        </a:rPr>
                        <a:t> </a:t>
                      </a:r>
                      <a:endParaRPr lang="en-SG" sz="2400" dirty="0">
                        <a:effectLst/>
                        <a:latin typeface="DilleniaUPC" panose="02020603050405020304" pitchFamily="18" charset="-34"/>
                        <a:ea typeface="Calibri" panose="020F0502020204030204" pitchFamily="34" charset="0"/>
                        <a:cs typeface="DilleniaUPC" panose="02020603050405020304" pitchFamily="18" charset="-34"/>
                      </a:endParaRPr>
                    </a:p>
                  </a:txBody>
                  <a:tcPr marL="53184" marR="53184" marT="0" marB="0" anchor="ctr"/>
                </a:tc>
                <a:extLst>
                  <a:ext uri="{0D108BD9-81ED-4DB2-BD59-A6C34878D82A}">
                    <a16:rowId xmlns:a16="http://schemas.microsoft.com/office/drawing/2014/main" val="947445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90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36884" y="880334"/>
            <a:ext cx="11430000" cy="1912187"/>
          </a:xfrm>
          <a:ln w="57150" cmpd="thickThin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th-TH" sz="9600" dirty="0">
                <a:solidFill>
                  <a:srgbClr val="FF0000"/>
                </a:solidFill>
              </a:rPr>
              <a:t>วัฒนธรรมการบริหารความเสี่ยง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378242" cy="365125"/>
          </a:xfrm>
        </p:spPr>
        <p:txBody>
          <a:bodyPr/>
          <a:lstStyle/>
          <a:p>
            <a:fld id="{BE69D6A9-04F6-4C91-9192-C2EA1E84C25B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0" y="3343944"/>
            <a:ext cx="121037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/>
              <a:t>ก่อนตัดสินใจ คิดถึงความเสี่ยง วางแผนเผื่อด้วยตนเอง</a:t>
            </a:r>
          </a:p>
          <a:p>
            <a:pPr algn="ctr"/>
            <a:r>
              <a:rPr lang="en-US" sz="4400" b="1" dirty="0"/>
              <a:t>PRE-DECISION ON</a:t>
            </a:r>
            <a:r>
              <a:rPr lang="th-TH" sz="4400" b="1" dirty="0"/>
              <a:t> </a:t>
            </a:r>
            <a:r>
              <a:rPr lang="en-US" sz="4400" b="1" dirty="0"/>
              <a:t>RISK-BASED THINKING </a:t>
            </a: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3993931" y="5318234"/>
            <a:ext cx="44668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RISK CONTROL </a:t>
            </a:r>
          </a:p>
        </p:txBody>
      </p:sp>
      <p:sp>
        <p:nvSpPr>
          <p:cNvPr id="6" name="ลูกศร: ลง 5"/>
          <p:cNvSpPr/>
          <p:nvPr/>
        </p:nvSpPr>
        <p:spPr>
          <a:xfrm>
            <a:off x="5542132" y="4850074"/>
            <a:ext cx="1019504" cy="5277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3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>
            <a:extLst>
              <a:ext uri="{FF2B5EF4-FFF2-40B4-BE49-F238E27FC236}">
                <a16:creationId xmlns:a16="http://schemas.microsoft.com/office/drawing/2014/main" id="{B646AD0A-7DAC-43F0-8612-EB352A5F14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13800" dirty="0"/>
              <a:t>ทฤษฎี 29 + </a:t>
            </a:r>
            <a:r>
              <a:rPr lang="th-TH" sz="13800" dirty="0">
                <a:solidFill>
                  <a:srgbClr val="FF0000"/>
                </a:solidFill>
              </a:rPr>
              <a:t>1</a:t>
            </a:r>
            <a:endParaRPr lang="en-GB" sz="13800" dirty="0">
              <a:solidFill>
                <a:srgbClr val="FF0000"/>
              </a:solidFill>
            </a:endParaRPr>
          </a:p>
        </p:txBody>
      </p:sp>
      <p:sp>
        <p:nvSpPr>
          <p:cNvPr id="6" name="ชื่อเรื่องรอง 5">
            <a:extLst>
              <a:ext uri="{FF2B5EF4-FFF2-40B4-BE49-F238E27FC236}">
                <a16:creationId xmlns:a16="http://schemas.microsoft.com/office/drawing/2014/main" id="{EE0E2587-DB17-4941-9359-A7E4D3CBEA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20C3910-E2D2-4914-957C-482DEF2F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9D6A9-04F6-4C91-9192-C2EA1E84C25B}" type="slidenum">
              <a:rPr lang="en-US" smtClean="0"/>
              <a:t>7</a:t>
            </a:fld>
            <a:endParaRPr lang="en-US"/>
          </a:p>
        </p:txBody>
      </p:sp>
      <p:sp>
        <p:nvSpPr>
          <p:cNvPr id="7" name="วงรี 6">
            <a:extLst>
              <a:ext uri="{FF2B5EF4-FFF2-40B4-BE49-F238E27FC236}">
                <a16:creationId xmlns:a16="http://schemas.microsoft.com/office/drawing/2014/main" id="{A19BB7CE-F5AC-401B-85AB-CD2C7F3FD4E0}"/>
              </a:ext>
            </a:extLst>
          </p:cNvPr>
          <p:cNvSpPr/>
          <p:nvPr/>
        </p:nvSpPr>
        <p:spPr>
          <a:xfrm>
            <a:off x="8277726" y="1431758"/>
            <a:ext cx="1171074" cy="1824204"/>
          </a:xfrm>
          <a:prstGeom prst="ellipse">
            <a:avLst/>
          </a:prstGeom>
          <a:noFill/>
          <a:ln w="762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720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4976" y="202434"/>
            <a:ext cx="6858000" cy="970434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h-TH" sz="6000" dirty="0"/>
              <a:t>ทฤษฎีโลก 3 ใบ</a:t>
            </a:r>
            <a:endParaRPr lang="en-US" sz="6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CFCDDD-DA8B-4676-AF65-D9309A1C2103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AutoShape 6" descr="data:image/jpeg;base64,/9j/4AAQSkZJRgABAQAAAQABAAD/2wCEAAkGBxQQEBUUEBQUFRUVFRQUFhUVFRQUGBQXFRUXFhUUFxQYHCggGBolHBQUIjEhJykrLi4uFx8zODMsNygtLisBCgoKDg0OGxAQGi8kICQsLCwsLDcsLCwrLCwsLy4tLCwsLCwsLCwsLywsLDAsLS4sLCwtLCwsLCwsLCwsLC8sLP/AABEIAOEA4QMBEQACEQEDEQH/xAAcAAABBQEBAQAAAAAAAAAAAAAAAgMEBQYHAQj/xABEEAABAwIDBAcDCgQFBAMAAAABAAIDBBEFITEGEkFREyJhcYGRoQcy0RQjM0JSgpKxwfBDYnKyFXOiwuFjZIPDFjRT/8QAGwEAAgMBAQEAAAAAAAAAAAAAAAECAwQFBgf/xAA6EQACAQMBBQUGBQMEAwEAAAAAAQIDBBEhBRIxQVETYXGBkSIyobHB0QYUQuHwI1LxU2JygiQzshX/2gAMAwEAAhEDEQA/AO4oAEACABAAgAQAIAEACAKDGtsqOjO7NO3pNOiZeWS/IsZct8bLRStK1Rbyjp1ei9WVyqxjxZmp/aJNKbUdC8j7dQ8R2/8AEzeJ8woSlZ0tKlbL6RTl8eCKHdJ+6jM1m12MSktDoYLEi8bGZ2Nv4hefGwXapWtnuqWG8rn+2EVOvVfcV0zsSl+lr5R2MkkaPJm6FelbR92mvRfUhvVHxkMnDqo611Qfvyn85FLtKX+mvRfYPb/uPP8ADakaV1QPvyj/ANiO0pf6a+H2D2/7iwwyKoYetiFYDwIleWeLHF36rFdyqY/o0oPua19USUp/3GipqnE2daGuZM37MsUbh4ubuuXGnfU4vdrW+6+6T+TWPiWKpVXPJNh20robfKqJkg4vp5C0jujkGf4lJVrGpwqOD/3R+q0Jq4kveRcYZ7QaKZwY+Q08h/h1LTCeVt49QnucrnZ1N3fhiUesWn8tS2NaEuZqmuuLjispaeoAEACABAAgAQAIAEACABAAgAQAIAEACABAGR2h29gpnOihBqZxkY4iN1hz+ll91mmmZHJaFQUYdpWkoR6vn4LiympXjAytTJX1/wD9mYwRH+DT70Ytyc/335ai4Cyz2nThpbU/+0tfSPBd2TK6lSfchylwampGdVjR4Zns7fG6yYuL6pipJy8eC8loRUEuI3PXvcLN6jeTfiu5b7Mo0tWsv4eg8kPdXREebqAPN1AHlkwEkIGexvcw3aSDzBsozhGaxJZQFpSY84ZSDeHMZHy0PouVX2RCWtN4+X3XxJqRPMdPVtLXNY/m1zRcdtjr3rkVLavay3tYvqn9V8h4jIhQYJPRnew6ofENegf85C7iRuO92/NpBWqG1Zy0uIqa6+7P1Wj815gt6PusucM2+3HCPE4vkzsgJm3dTuPa7WK/J2XatcKdOus20t7/AGvSa8ufii2FfOktGbaKUOAc0ggi4IIIIOhBGoWd6PDNAtAAgAQAIAEACABAAgAQAIAEACAK/GsZho4jLUvDGDLPMuNrhrWjNzsjkFZSpTqy3YLLIykorLOPbRbb1WJuMVKHQQcQDaRw5yyD3Qfst7Rdy71CxpW8d6prL4LwRz6lzKbxA0eE4PHTtAY0C3IWA7h+uq8RWlOpUc6knJ9X9OS8gjDGpZgKBYVGLD5z7o/Mr0mysdj5kZEMMXTyRAxnkoqcXzA83VIByCkdIeo0nt4DxVNa5p0V7bwNLI87B5fsjwc34rOtp2zeN74MluMgPZY2OoyK3KSksoiIIUhCCEDPY5CxwLTYjMFRnBTjuyWUwNjhtR0sTXm1ze9uYJB/JeSu6Ko1XBeXgXR1QuppWyNLXtDgcrEXWbmmuK5g4p8SgipanDHF9A7eivd1LIT0Trm53DrE455jqknMcF1aW0lPELtZ6TXvL/kua7+JFOUOHA2+zO1MNcCGXZKz6WCTKSM87fWbycMs+ByWirQcEpJ5i+ElwZphUU1oXqpLAQAIAEACABAAgAQAIAEAZzbLa6HDYrv68rr9FCCA555k/VYOLvK5yWq1tJ3EsLRc3/OZXVqqCyzidXV1GK1O/O65GgF+jhYToxt8tB2m2ZyuPRwp07aniP7s5cqk6r1NXheGtYBHGMuJ4nm5xXNu7lQi5zfgWxjjRGpAXjWWigEDG5qMPc0nhw5jgPNaqN3OjCUI8/gGMkhkYGgA4ZAKiU5S4tjwMCuAJDwWntzBHPJa1YTlFSpNSXxXr/O4W8uZV1LmulLtWki9uIAAP5Lt0KdSFuo/qwyDabNBCG7o3bbtsraWXmqm+5vf48y5dw5ZQGZvGaHo3XFyHknuOpHqvSbOuu1huvivkUzjgqyF0iAghMDUbPxjoBoTd19MjfTyt5rzW05y7druL4LQs91c0mFkCElqQYM7juB7zmyxOdFKw3jlZk+M/wC5huQWnLMjirrW8qWjePag+MXw8uj70VSjh5RfbJbYGZ4pq0NjqrXaRlHUgauiJ0dzZrxHG3YcIVKfbUHmPPrHuf34F9OrvaPibJUF4IAEACABAAgAQAIAzu2m1UeGwb7utI+7Yor2MjhqTyYLgl3C4GpAOm0tZXE91cOb6FdSooLLOB1tXLVzulmcXyyHwzPVY0cGjQBeopwhShux0SORUm5yyzbYJhfRsDG5uObjzPE9wXLu7qME5zehfCOEaelpwwWHiea8nc3M6896Xki1IkALOSFgIGeuZcWBI7QpwkovLWe4MEZ8Urcw7eAzIyC6NOpaVFuyhuvrqyOJLUdhLZm9Zuhtr3HIqqrCpZzxGXEksSRTyR2JHIkeS9DTnvQUuqKXxLnBzeO3JxH5H9SuDtOGK2eqL6fAngLnFhX49FeG/JwP6fqujsyeK+OqIVFoZlzV6QzjbgmBJwysMUgzs0kb44EcTbmBdZbu3jWpvK1xp4kovDNi2xFxmDmDzuvKNNPDNIEJAJIQIS5vNJoRmcewhsg3HXFiHxvabPjcPdexwzDgVG2uqlnV34ea5NdGUyjhmg2J2nfK75JWWFSxt2v0bVRj+I0cHi3Wb4jK4b35qnVpqvR918Vzi+j7ujNFKrvaPibNUl4IAEACABAAgCBjWKx0kD55zusYLnmTo1rRxcSQAOZVlKnKrNQjxZGUlFZZ87Y9jMtfUOnm1OTGA3ETBfdYPPM8SScl6y3oRoQ3I/5ZyK1R1JZLHZGgMk29b3Bl3uyB8Bveiz39zGjTzJipLLOi0sAYLDxPNeIubmVee9LyRrSJACzDFtCYxTiALnRShCU5KMeLHwGBWj7J9F0nsqpj3l8fsR7RCq2bq2Y4a52PCxRY2su0zUg9OGVpkJy00Y/RQtaOqb3t+7cFnvK1SpP+pHGCcElwKyrb13W5n/ld20z2MclMuJaYW4GOwFrEg9+t/Ky4u0ISjWbfPh4F9N6D1TUtjA3r53tYX01/NUULadZtQ5EpSUeJm62UyPLjzyHIcAvTW1FUaaivPxM0pZZa0tLC6AF26Mus7RwI1z/RcitWuYXGI546LlgujGLiZtzV3lwKBpwUgNHRY7E2NrXbwLWtacrjIWuLLgV9mVpVHKOGn3l8aiwXEUge0Oabgi4PMHvXKnBwk4y4osWp6QogJIQIh4jDdl+Iz+P77FVVjmJCS0M3idD0oBY4xyxuD4pW6xvGh7QdCOIUrC9la1M4zF+8uq+65FPPKNxsbtF8thPSAMqIiI54x9V9snt/kcMwe8Z2K79anGOJQeYy1T7vuuZtpT3l3miVJYCABAAgDwoA4X7Utp/ltV0ER+Yp3EZaSTDJz+0NzaPvHMEL0mzbXsob8uL+CObdVd57q4IydLAXuDWi5P7v3LVc3FO3pupUeEv5hGM6TsrQCGHLMucSTzsAPLVeDur+pez35aLkuiNVJYReALKXCwExjgCBjVY0kDlfP4ro7NnCNT2vIjPOCKGL0BST4aRu7mMyNeV+S8/WvqvavdeifD7miNNYIxY5nMXyy0Pj+yupGdC5w9G0VYlEZLFsIEmhqRHcHQ8uBXPvrSVbEocV8i2nNR0Yzic/SOFtAMuGup/LyU7G2dGL3uLCpNSehAc1bysZe1MBpwTGTMCgY+XdkaCC11r31FuXZdYtoVJ06W9B41LKaTeoYtgbogXM6zPVveOI7VG02jCt7MtH8GOVNrVFvs3OXwAEDqEsFuIABufNcvadNQrZXPUspvKLMhc4mJIQIbe24I55JNZQmZ9zVgKGV09S+inbWwgnoxuzxj+LAT1svtM94d1tF3Nk3Kl/4tR6S919JfZ8GEZbjydVo6pksbZI3BzHta9rho5rhcEeC1yi4vD4o3J5H0hggAQBj/adtGaGiIjNppiYo7atuOvJ91uh+05q22Fv21XXgtWUV6m5A4NCywAC9SchvJq8DpAyMOI6zs/DgP1Xz7b99KvcOmn7MdPPn9iSNlgx+aHefj+q5lH3TTT4FgFcWjjUDFhAxd1KOG8EiNBBvXvcDsFu/Xku1cXjoqMKeHpxKowzqywAXEyXjdXGXNy4G/oR+q22NZU6uZcyM45WhAIXokZBtwUgGnBADLgpDGXpjGHpgOYdUdHMx3AOse45H0JVF1S7SlKPcTg8MvajEuiqWtDw6OS1xcHccTbIjQaG3aVxqdr2lu5OOJR8sl7niXcT6KiEW+G6OeXgfZuGgjuuD5rFXruruuXFLBOMcD5CoGJKBCCkIoHrDxZSyNHI17A5pBa5ocDwIcLg+RUpxlTm4y0aZAneznEPk80lA89Wxnpb/YJ+dhB/lcbga2ceS9Sqv5qhGvzXsy8Vwfmi6hP9LOhKk1AgDwoA+ffaVjfyzEZLG8cF4GcrtPzrvF9x2hrV6jZ1DsqKb4vX7HKuqm9LHQoqGDfe1vM592p9LqV/cq3t51ei08eC+JmNmwL5a228smi6wWTJzfvfof0V9GXIvpvkWrSr8lo41yeSQtpRkY40p5JDgKMjFgoyMU14va4vyvn5KWHjONPgPKIdaBv5cgfV2fou7stt0nl8zNX4kVy6ZRkYeUx5GXlSHkjvcngMkd7lLAxh7k8BkZc9PA8l1sxizhIInElr8m3N90gXy7DbTuXJ2nZxdN1YrDXHvLqU9cGtcV51avCNBVUeORyRvkza1hsSc8j7pFueWS21bCrTnGHFsrVRNZI+J4/HFRuqbOLBkBkHEl+4LAnmUobPqTr/AJfKUvhwyKU1u5ObbYbTOkeYqeT5ndAJbkXk5uG9ru6Cwtob3Xe2NsaFGCq14e3nny78fEx1KmdEW3s+n3qZ7SfckNuxrmtI9Q5cn8TUlG5jNc4/ElSehZY050PR1UX0lK8TAabzBlLHfk5m8Fi2NXUazoy92eng+T9Sed17yOtUVU2aNkkZuyRrXtPNrgCD5FdGUXGTi+KOgnlZH1EZS7Y4v8ioZ5wRvMYQy/GR1mRj8Tmq+2pdrVjDv+HMhUluxbPmyIfs5nzXsDit5eS/2bju9zuQA/Ef+PVeV/FFZxowprm8vy/yCNGxeJJEqkl3HA+fdxUoyw8k4vBeMkWreNCY616eSQ416MjyONcjJIca5PJIVI7qm3I/kp0mt9Z6g+BHjkDXDI2BzFiLXBzsvR3MVcUMUmn6GSnLcn7Qusma626QddOA5eY07Fl2XSqQnLeTS+pZcTi0sEJ7l28GXJHe9SSHkjySKWAyRpJE8DyRpJVJIeSO+VSSDI7hL2OqI2yAFrnBpByHWyGnaQs93vxoScHhpFlPG8sm8gw6GN28yNjXDiBmL5HNeQqXdaot2cm14m5QiuCK/a6pMdI8tNt4tYe5xzHll4rVsmEZ3Kzy19Cuq8RMVhnSzXhhzDrPcMgOrkHEnhmPRemuZUaOK1TitF1M0cvRETbLEZIKcUL4xmQ/pASWuaH79m9oda/YdOKpsKNK5uPzdOfDTd6Phr5f5FVk4rdZmdnMObU1LInkhrt4mxAPVYXZX43A9V0dp3crW2lVgstenn/kohHeeDpmE4RHSMLIr2J3iXEEk6agDIWXz2+v6t5NTq40WFjh82aowUeBIkbfXRY1JpprkJlx7LKs/J5aVxu6klcxtzcmGT5yEnzc37i9dcSVWMK6/Wk/NaM1W8sxx0Nusxecw9uWIbsFPAD9JI6Q9rYm2sfvSNP3V19kU81JT6LHqZLyWIpHIo16A5hpNmx1XntaPQ/FeK/FL/qU13MaL5i8oSQ8xBNE6kmtkfBWQljQsiya16syWZHWvTySF9LYXKnCMpy3YrLHlLieOqN7JtxzNiLDsv22XYs9l1e0zWj7Pivo8lNSuseyxbJHAWBHeQSe7ULbPY9KU95PC6L7kFcyS4HpNv3qulTpRpxUYrCRnc3J5Y09ytwGSPI9PAZI0kikkPJFkkUsBkiSyqW6PJEklUlEeSLJMpYHkjSTKW6PJrcL26aGhtS11wAN9lnb1uLmm1j3X8F5u62DJycqLWvJ/RrPxNcLlYxIq8e2gdXysgpgd0kWabAvd9p1jk1ov6nlbZZWEbCnKtW4/BLu72QqVe0e7E1GA4OKNh629I+287gLXsGjlme9ed2ltJ3UlhYiuC+rL4U9xEfHMChqy0zhx3N61nFvvWve2vuhZ7LaVe03uya145WeBGcFLiQ6PZamge2SOMh7TcHpJDbK2hdbQlW3G2byvB05z0fFbsfsR7OK4Fm5coYy9BBidlZ+hxdovZtVTvZbnJAd9p/AXr0ezp9pZOPOEvg/3J0HieOp05TNpwr2z1m/iQZfKKBjbcnOLnu82uZ5L0myYYouXV/z6nNvHmWDExrpmMucHqCHNYPrPBJ7hkFwNtWcZ0513+mOF58xo1LF8+JDrSmk3wJD7UImSopOakmTTJDXqWSeSP0u8b3uLm2eWWWmi9psyzp06MZ7vtNavn+xkqzbbWdCQx66WCjI82RLAZB0iMBkZe9PAZI8kilgeSLLIpJBkhyyKWBkOWRSSHkiSyKeB5IkkqlgeSJJKpYGR3yqWAyde2bhMdHA0ix6NpI5F3WN/Fy+c7TrKd1UafNr0OnSWIImPXOJDLkiLGXoIjL0iLGnoIFXXy9FPRzD+HVwgnkyUmJ/o5drYkszqU/7ov1WqCLxJM6+th0D5w9os2/i1Wf+oG/gjYz/AGr1lgsW0P5zOTcvNRlFGtZnLXBYi6VpAuGkE9gXG23Xp07SUZvDktO8aNc1fOEm9ESRQzS773G9xc2vyvlbsX0vZ1uqFvGO7h418e/qVy1J1JWuY2wtbhcE27NVkvNiW9zUdRtpvpj7MaqNF3HUXjLxwaTY8xe49F4ypaSpXPYT648maU8rJGZKTk4k9/wXuaOz7ai96nBJ9dX82ZHUk9MkqORamiJIY9LAh0SJYEBkRgBp8ieBjEj08ARZHqWBkOV6lgZDlepYGRJXqaAhyPUhkSR6kkMiyknIXJOQAzJJyAA5pvCWWSWrO8NbZoHIAei+U1HmbZ1lwEOUBDTkiLGXoIjL0iIy9BAo9rmk0cpGrQHjsLHNd+i6mxJbt7DvyvVNEWdR/wAfZ2fi/wCF2Oy7zbvnz1tg++I1Z/7mceUjh+i9VaLFCHgjmV//AGPxK1hV5SWOGVXRSB3DR3aDr8fBc7adkru3dPnxXj/NANbUZxPtndjrdt2my+d2f9O6hvaYks+pIoqVjne6Ce4Er6RXuaNBZqyUc9Xggk2SgC02cCDyKKVenWjv05JruE00WUE+7E5rrjetu5ZEOsHWOmma4FxbxuL+nVp6pe91TWuq4r0wWp4i0xUb16DBQSWPUWA+2RLAhwPSwAGRGAG3SJ4AYe9NAR5HqQyJK9SGRJXKQESVykiRElcpARJCpDNv7O9nmuAq5M83CJvItJaZD23BA5a62t5X8QbSlF/lYdPaf0+5ttqS99m9cV5A1jTigQ05IiMuQRYy4pEBl6CJVbRC9JP/AJUn9pW3ZjxeU/8AkvmRY7/iZXsuwRdvHP8AbBm7iNWP+5nPnK4/quvaPNCHgjHW/wDY/ErGFaCkkRlRA0WDYq1rN2Q2t7psTccjbkvHbZ2HVnVda3Wc8VpnPVZxx+Y0y7hcwNLm2DTdxIFr5Zn0Xm6kLidVUqmXJYik3w7iaKeqqukeXDIZAc7Dn5le+2XZO0t1Tlx4vx7iuTyyZh1budV+bDqDnbtty5/u+Pa2zO3XbUtKi8s/v3koTxoyZV0hjzbct893v7O3z7adl7YjWXZVniXXlL6Z/ncE6eNUNMkXewUjzZEsALEiWBHpkRgYh0ieAGXyJ4AjyPUsARpHp4GRJHKQyLI5TGRZHJgRpCpDOq+z+few+MfYdI0/jc4ejgvn+36e7eyfVJnSt3/TL9xXFLhpxQRG3FIiMvKREacgiMvKRAqtoXWpZ/8AKk/sK3bMWbyn/wAl8yLPf8MdyXtfzES7dMf7Q4dzFatv/V3vxsa//cujYPNvDwM1wsVGZ5pWszj7CkBIjcogafBqpj4hE49azm20uCToe4rw+2bO4oXTuqcfZ0eeOGuq4kljGBVdh7I2bwcRwAOdzyyF1q2Ztm7uaqpygpLm1o0uvHDCUUQGPXqJRysFZfRY5zZ5Ov6ELyNT8Mz/AEVE/FY+TfyL1WXQcFXTuN3McDx1H9js042G16Ed2nNNdM5/+kPepvVoRWSRWHRE34g7+nO7v3mujsz/APQUmrpacnmP06kKnZ49kYEq7OCgDIjACHSIwA06RPAxh8ieAI8j1IZGkepARpHKQyNI5MZHeVIDb+y2ofvTs1jAa8/yvJ3RYdrQb/0BeU/FFOnuwn+rh4r9vqbLVvVG+cV441DbigQ04oIjLikRGnFBEaeUiJSbVvtRzW1Ld0d7nBoHqupsWO9e0/X0TIZOm/8Ax1vZ5uXa7VG/cZyP2zUnR4nvgZSwxvvzcN6M+kbfNd7ZM80MdG/uYruOJ5MKF1DIONKQh5jlECTDJYg8iD5KqrDfg49VgDUYkw1EbXxdYC5txN7eotovE7JrR2fdTpXOjemeX+H1JtZWhTMevbLVZRUOslHNG6wH2SJNCHRIlgBQlSwAdIjACTIngBt0iMAMvkUkhjD5E0gI73qQyO96Yxh7kwGHlSA3nsslG7UN43idfmCHi3hb1Xj/AMUxeacuWv0NltwZuS5eSNI25yCI04oEQZ8ShZ70sTe+Rg/VaIWdxP3acn/1f2IOS6i98EAg3BFweYOhWeScXhiG3FRIlbXxdLLSwjPpaqAEfyMdvv8ARq7Ww4/1J1H+mL9XogisySOyradI5Z7dsPvFTTj6j3xHukbvtJ7jEfxLs7HqYnKHVZ9P8mO8j7KZx5egOcegpAONcgQ8xyiBZ4ZijoSbWIOrT+YPArl7R2TRvUnLSS4NfXu9Bp4NFhdRHUkuMbQ9pF7gHXQ3tnofJeS2hb3ezkqSqtwlng2vFYy/gWRaZcNaOQXE3n1LCPNhMbyTYgniCcjz3dF1bbbV3RUYqWYrk0uHTPETpxZUTYPMwXsHf0m58iAfJenobfs6rSbcX3rT1Ta9Sl0pIr+kXaTTWUVh0ieAEmRGAG3SJ4AadIngYy96eAGXvTGMPcmAy5yYDZKkMdoqx8Lw+JxY4aEfkRoR2HJU16FOvDcqRyiUZOLyjp+y20ratm6+zZmjrNGQcPtt7OY4HvC8DtfZMrOe9DWD4Pp3P78zZCpvF1NMGi7iGjm4gDzK40ISm8RWfDUk2YrbPaUbohpng7wO+9jgbN03A4cTnfkO9er2FseW921xFrHuprHnhlFSpyRhLL2RnOl7J1wlpGZ9aMdG4ct33f8ATu+q+b7dtXQu5PGktV/PE0QeUWjiuOArZSn6fF4/s00EkpPAPltE0Ht3S8r0mzIdnZTn/fJLyWvzLbdZnnodUUzoFDt1hHyzD54Wi7yzfYOb4yHsHiWgeK0WlXsq0ZevyZVVjvRaPmgFexOPgcDbpAJ0QIca5Ah6I3IA1JAHaToq5yUYuUuCA2Oz+HuhDi+13WyBvYC/HnmV4Hbm06V5KKpZxHOr01f8/YsisF00rglg80oJDrSmSK3GsJEw3mZSAfjtwPbyP7Hb2RtaVrLs6msH8O9fYhOClrzMdI4tNnAg8jkfIr3sJRmswefAyvTiIMingBBkRgBtz08DG3PTAac9ADLnKQDZKBniYAgR4QgeT056oWgZBAAgC72OqXsqmtbo8EPHCzWlwPeLep5rh/iChTnZynPjHVP4fEnB6m/cV87Sy8Fpf+yijvDPVkZ1Mp3DnfoYbxx/6ukPiF6+tDsYQof2rXxerNltHEc9TeLOaTwoA+cfaPgfyLEJWgWjkPTR8t2Qkub91++Lcg3mvV7Pr9rRXVaM5VxDdmZ+nzy8VrkUIdkgukngeCKctVMiTcJd8/F/mM/uCw7TT/KVP+L+QHQGlfLCY60oJDjXJkh1rkEhxrkyQ5e+uaE2tUMyG2VAIy2VgADuq4DIB1uqbdov5dq9r+HL+VWMqE3lrVdcdPIoqxw8ozBevUFIgvQA256YCC5MBslMYIAECBAAgAQAIAEDNvsbQxiES2vI4uG8eADiLNHDILwn4jvKzruhn2Uk8dX39S2K0LLFt97Www/S1D2wM7N/Jzzbg1tyTwXP2NbqpcdpP3Ye0/LgvUmlvPB2LDKFtPDHDHkyNjY29zQAL9uS6k5ucnJ8W8nUSwsEpRGCAML7WtnPldF0sYvLTb0jQBm6M26VnkA4DiWAcV0Nm3PZVd18JafYouKe/DwOCxvsQQvUNZOUW7GggEaFUPQmN1FJvDLI/vIpxngTWSFTO6OVhdluvaT3BwJUbuDq284R4uLS8WiJ0KKQOAIIIOYIzBC+UThKEnGSw1xGPNKiSHGlBIda5MY41yCQtrkxijYixFwciDmD2EJxk4tNPVDMpiGx1y50EluLY3DIfy799O8fFettPxPhRjXh3OSf0x9Sp0uhnZcFqW6wSeDS71bdehhtSylwqx9Uvngr3JdCJU0UsYvJHIwE2BcxzRflcjXIrTSuqFV4pzjJ9zT+TFhojLQIECBAAgAQAIAEACAHaNodIwHMF7ARzBcAQqLmTjSnJcUn8iSOnQwtjbuxtDW8A0WGa+VVq1StLfqScn1ZcW/s4w75TUyVrvo4t6Cn5Ocfpph/YCP5uS9PSo/lbZUf1S9qX0X1NVtT/UzparNgIAEAeFAHz57TtlfkFVvxj5icl0dhlG7V8XZa9x2G31SvUbOuu2p7sveXx6P7nMuaW7LK4MzuF1FjuHQ6dh5eK2VI8yiLLbcVGSeBqqoxIM8jwPL4hSjNxE1klbOTGMmF4N7uc131SMrgcufiV5X8SWTk/wA1F6aJrn4/Qg1g0LXLyIDjXIJDjXIJCw5MaHA5AxYcgaFhyZLIoOQGRqsp2TMLJBvNdqPUG40N1db3FShUVSm8NA9TnO1OGMppgyMu3XMD+sQbXc4WBtp1V9D2Nf1Lyhv1Esp40M81hlQuuVggAQAIAEACABAyz2ch3qqO4yBLj2boJB8wFydtVezsqjXNY9SUeJuJIJKqZlJAbSTX3nf/AJQj6SU+BsOZIC8bsi1UpO4qL2YcO+XJfVl1ODnLB2DDKBlPCyGIbrI2hjR2AWzPE8SeJXRnOU5OUuLOokksIlKIwQAIAEAVW0uBx19M+CbR2YcNWPHuvb2g+YuNCraFaVGanEjOCksM+bcbwmSjqHwTiz2Hwc0+69p4tIz9DYghevo1Y1oKceDORUg4PDJ2F1geN13vD/UOfeq6kMaocZZLDdVRIXE7dIItccwqbihCvTdOa0Yi2p5mvGRs77JOf3Tx/NeIv9j1rZ5it6PX7kXHoPArkERYcglkcDkDyKDkxiw5A8iw5A8ig5A8kPF8TbTRF7szo1um846D49gW7Z9jO8rKnHhzfRdROWDnOJ4g+ok35CL2sABYNAuQB5lfSLOypWlPs6a0+b7ylvJFWsgCABAAgAAQMeZTE65KO8PASANyGv5IWoEnA6sxTtcGl5N2Brfec5+TQBxJJAt2rBtSz/NW7pb27zz4DjxO+bCbNGjidJPY1M9nSkZhgHuQs/lbz4kk8redqSgoqlSWIR4d/VvvZ1aNPcXeapUlwIAEACABAAgDJ7f7HMxKDq2bURg9FIdOZjfb6p552OeeYOyyvHbz/wBr4r6lNakqi7z59qqeSCV0cjXRyRu3XNORa4fsEEZEEEXBXqoyjOKlHVM5UouLwy4w7EBJ1XZO9Hd3b2KidNx1XAmpZJ6qJHiALrA/nGuDyTbdtnmL30PLJeU2/b04yjKMUm855dBYTJz6Mj3Tfs0K826fQTiMuaRqCO9QaaFqAckGRYcgYoOTGehyAyc92ixAzzuIN2NJazlYauHeRe/Ky+l7GsVa20U17Tw39PQrk8srF1iIIAUyMu90E9wullIMEmPDnnUAd5/QKDqRJbpIjw0D3iT6BQdR8h7o+2ADQAKOcjwQqqpAyb5/BWRj1ItkIqwR2n2W7B/Jw2rq2/PEXijcM4Wke84HSQg6fVHaTbzu0b7tH2dPhz7/ANjo29HdW8+J0xck1ggAQAIAEACABAAgDIbebDxYkzebaOoaLMltk4DPo5ANW5mx1aTllcHbZ3srd44x6fVFNaiqi7zguLYZLSTOiqGFkjc7HiOD2nRzTbIjkeIK9PSqwqxUoPKOXOm4PDJVDivCX8Xx+KjOlzQ1ItmuBFxmDyVGCRb7PPs545gHyJ+IXnvxBH+nCXR/MZegrywxQKAEmBp4Dwy/JR3UGEINI3tHil2aFuoYm6Jhs6QA62NlopbOrVY71OLaDdRAxWoZ0REcl3OFgWj3b6m/O2i6mztjVe2U60cRjrrz7hNIyTcFZ9p3p8F7btn0I7qHW4TGOBPefhZLtZD3UOso2N0Y3yv+ajvyfMeEPbqQxJagQzPI1gu42/M9wUkm+APQp6utL8hk31Pf8FfGGCtyI8UZe4NYC5ziGta0FxcTkAGjMk8lNySWWJJvRHZ/Z37OBTFtRXNDphZ0cWTmwnUOcRk6QeTTpc2I87f7RdTMKfu9ev7fM6VG2UdZcTpa5JqPUACABAAgAQAIAEACABAFNtLs1BiEXR1Db2vuPbYPjJ4td4C4NwbZgq+3uKlCW9B/ZkJ04zWGcM2w2FqcOJc4dLBfKZgNh2SN/hnt0OWdzZektb+nX04S6fbqc6rbyhw1RnKardH7py5HMHwWyUFLiZ08GiwDF2mZgd1SbjmDkeK422KH/iTfTX4k942jXX0Xgcksiw5Az0FMZHrsQbEM83cG/HkFvsdn1LqWmkeb+wGXllL3Fzsycyvb0qUaUFCC0QhCmB6gAQB4gBuWRrRdxA7/AN5qSTfARWVOLcIx94/oPiro0upFy6FXJIXG7jc9quSS4EG8lps7s3UYhJuUzN63vPN2xx/1v4HsFyeSor3NOgszflzZZToynwO5bF7CQYaN76WcizpnC1ubY2/Ub6nidAPN3d9O404R6ffqdKlRjTNasRcCABAAgAQAIAEACABAAgAQAIAS5gIscwciDxCAOebU+yqnqLvpCKeQ57oF4XH+gZs+7l/KV1LbalSn7M/aXx/czVLaMtVozlOO7MVeHuvPE5oBylZ1o+wiQe73Gx7F2qdxQuY7ujzxT+xhqUZQ4ok4Jjh92R9jwdoD2HgvKbZ2E6bVW0hpzS1x4LjjwKOHAs8U2jdC1u6GuLifIa6d4WTYuzPzc5dtlKPk8v7E4yfMr5NqOkAD7tt9nTzBuvU2+x6Nu24LOeupJSQluIxu+uPG4/NbOyktMEsocFUz7bPxBLcl0DKA1TPts/EEbsugZQ0/EIx9ceFz+Sapy6CyiPJjDB7ocfID9+CmqL5i3kQ5sWe73bN7sz5lWKlFCcmQXvLjckk8ybqxJIiTMJwierfuU0T5Xcd0ZN/qceqwdpIVdWtCkszeCcKcpcEdO2X9kQFn4i+/HoYiQPvy5E9zbf1Fca42u+FFeb+339DbTtEveOpUNFHBGI4WNjY3RrAGgeAXFlKU3vSeWa0ktESEhggAQAIAEACABAAgAQAIAEACABAAgAQAlzQRY6HIjmgDIY57NaCquRGYHn60BDO3OOxZ6X7Vuo7Rr09M5Xfr+5TO3hLkYfE/Y5O25pp4pBwbI10RA5XbvAnyXSp7Zg/fi14amaVm+TMvXbBYhDfepZHAcY92W/aAwl3otsL+3nwn66fModvUXIpKnDZovpYZY/8AMjez+4BaI1YS92SfmVunJcURC8cx5qzDI7rPOkHMeaMMe6+hIpqV8v0THv7GNc/+0KMpxj7zwCi3wRcUWxlfN9HST/fZ0PrLurPO9t4cZr5/LJYreo+RpsN9kNZJnPJDCO8yvH3W2b/qWOptejH3U38P56F0bOXNm0wX2T0UBDpt+ocLe+d1l+yNlrjscXLn1dq1p6R9n5+r+mDRC1hHjqbekpGQsDImNYwaNY0NaO5oyC5spSk8yeWaEkuA+kMEACABAAgAQAIAEACABAAgAQAIAEACABAAgAQAIA8QAIAAkBEr1ZAjIZotVKfAUSyVRM8QABAAEAeoAEACABAAgAQAIAEACABAH//Z"/>
          <p:cNvSpPr>
            <a:spLocks noChangeAspect="1" noChangeArrowheads="1"/>
          </p:cNvSpPr>
          <p:nvPr/>
        </p:nvSpPr>
        <p:spPr bwMode="auto">
          <a:xfrm>
            <a:off x="3585866" y="1418929"/>
            <a:ext cx="171450" cy="17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32" name="Picture 8" descr="https://encrypted-tbn0.gstatic.com/images?q=tbn:ANd9GcRDYBuDasktuFFm8312CgpHLFNuYP1iVuSRNz21iB6uvpSouxEw_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3882" y="1269631"/>
            <a:ext cx="1282992" cy="64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crypted-tbn3.gstatic.com/images?q=tbn:ANd9GcRMp43uSTDW7HQg26fCZh4ehHuaP5_Pr_nbo9lwQbXq7ChqUKqt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042" y="1184548"/>
            <a:ext cx="1051392" cy="865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encrypted-tbn2.gstatic.com/images?q=tbn:ANd9GcR1ne_w3Oh1BZZYRCXbxX0pZOMGngbTAEwsUaDlW2QRKX5aB2uj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07" y="1267502"/>
            <a:ext cx="1012690" cy="86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286629" y="2771297"/>
            <a:ext cx="118421" cy="6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13412" y="2114840"/>
            <a:ext cx="41471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โลกในภาวะปกติ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ภาระงานประจำวัน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งานที่คุ้นเคย ทำเอง กำกับได้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ใช้การควบคุมภายในกำกับ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itchFamily="18" charset="-34"/>
              <a:ea typeface="+mn-ea"/>
              <a:cs typeface="DilleniaUPC" pitchFamily="18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57316" y="2174253"/>
            <a:ext cx="45923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โลกในภาวะผิดปกติ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เปลี่ยนแปลง ไม่แน่นอน วิกฤติ เปลี่ยนเป็นโอกาส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ด้วยการบริหารความเสี่ยง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itchFamily="18" charset="-34"/>
              <a:ea typeface="+mn-ea"/>
              <a:cs typeface="DilleniaUPC" pitchFamily="18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40098" y="2160122"/>
            <a:ext cx="39095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โลกในภาวะภัยพิบัติ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องค์การประสบภัยพร้อมกัน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การกอบกู้องค์การ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itchFamily="18" charset="-34"/>
                <a:ea typeface="+mn-ea"/>
                <a:cs typeface="DilleniaUPC" pitchFamily="18" charset="-34"/>
              </a:rPr>
              <a:t>สู่บริหารความต่อเนื่อง</a:t>
            </a:r>
          </a:p>
        </p:txBody>
      </p:sp>
      <p:sp>
        <p:nvSpPr>
          <p:cNvPr id="15" name="Rectangle 6"/>
          <p:cNvSpPr/>
          <p:nvPr/>
        </p:nvSpPr>
        <p:spPr>
          <a:xfrm>
            <a:off x="8590489" y="2140996"/>
            <a:ext cx="118421" cy="6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6"/>
          <p:cNvSpPr/>
          <p:nvPr/>
        </p:nvSpPr>
        <p:spPr>
          <a:xfrm>
            <a:off x="7352699" y="2139356"/>
            <a:ext cx="118421" cy="6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745251" y="4580306"/>
            <a:ext cx="2171370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SLEEP MODE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17" name="กล่องข้อความ 16"/>
          <p:cNvSpPr txBox="1"/>
          <p:nvPr/>
        </p:nvSpPr>
        <p:spPr>
          <a:xfrm>
            <a:off x="4848516" y="4701404"/>
            <a:ext cx="1659687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ALERT MODE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18" name="กล่องข้อความ 17"/>
          <p:cNvSpPr txBox="1"/>
          <p:nvPr/>
        </p:nvSpPr>
        <p:spPr>
          <a:xfrm>
            <a:off x="9715534" y="4837511"/>
            <a:ext cx="1659687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CRISIS MODE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8628980" y="6037573"/>
            <a:ext cx="3531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BS11200/ISO 22301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22121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-66675" y="0"/>
            <a:ext cx="12192000" cy="1325563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th-TH" dirty="0"/>
              <a:t>ระบบควบคุม--บริหารความเสี่ยง--ตรวจสอบภายใน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68167" y="1477962"/>
            <a:ext cx="5510376" cy="3367307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ü"/>
            </a:pPr>
            <a:r>
              <a:rPr lang="th-TH" dirty="0"/>
              <a:t>ระบบบริหารการตัดสินใจ</a:t>
            </a:r>
          </a:p>
          <a:p>
            <a:pPr marL="685800" indent="-685800">
              <a:buFont typeface="Wingdings" panose="05000000000000000000" pitchFamily="2" charset="2"/>
              <a:buChar char="ü"/>
            </a:pPr>
            <a:r>
              <a:rPr lang="th-TH" dirty="0"/>
              <a:t>กรอบ หลักการ เงื่อนไข แบบแผนตัดสินใจ</a:t>
            </a:r>
          </a:p>
          <a:p>
            <a:pPr marL="685800" indent="-685800">
              <a:buFont typeface="Wingdings" panose="05000000000000000000" pitchFamily="2" charset="2"/>
              <a:buChar char="ü"/>
            </a:pPr>
            <a:r>
              <a:rPr lang="th-TH" dirty="0"/>
              <a:t>กำกับการปฏิบัติตามกรอบการตัดสินใจ</a:t>
            </a:r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4EC4E3-DD97-413B-A435-8A87DBB796B7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5678542" y="1325563"/>
            <a:ext cx="2081048" cy="553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การตัดสินใจ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6" name="ตัวแทนเนื้อหา 2"/>
          <p:cNvSpPr txBox="1">
            <a:spLocks/>
          </p:cNvSpPr>
          <p:nvPr/>
        </p:nvSpPr>
        <p:spPr>
          <a:xfrm>
            <a:off x="7929398" y="1325563"/>
            <a:ext cx="4026119" cy="4878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400" b="1" kern="1200">
                <a:solidFill>
                  <a:schemeClr val="tx1"/>
                </a:solidFill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การปฏิบัติจริงเทียบกรอบการตัดสินใจ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สอบทานว่า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1)</a:t>
            </a: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 มีการนำมาใช้จริง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2)</a:t>
            </a:r>
            <a:r>
              <a:rPr kumimoji="0" lang="th-TH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 ใช้แล้วได้ผลหรือไม่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10207" y="4656083"/>
            <a:ext cx="2511972" cy="1345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ควบคุมภายใน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079531" y="4656083"/>
            <a:ext cx="2343806" cy="1345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บริหารความเสี่ยง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8550166" y="4721992"/>
            <a:ext cx="2511972" cy="1345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DilleniaUPC" panose="02020603050405020304" pitchFamily="18" charset="-34"/>
                <a:ea typeface="+mn-ea"/>
                <a:cs typeface="DilleniaUPC" panose="02020603050405020304" pitchFamily="18" charset="-34"/>
              </a:rPr>
              <a:t>ตรวจสอบ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lleniaUPC" panose="02020603050405020304" pitchFamily="18" charset="-34"/>
              <a:ea typeface="+mn-ea"/>
              <a:cs typeface="DilleniaUPC" panose="02020603050405020304" pitchFamily="18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168167" y="6075144"/>
            <a:ext cx="521313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PRE-DECISION </a:t>
            </a:r>
            <a:r>
              <a:rPr lang="th-TH" sz="3600" b="1" dirty="0">
                <a:solidFill>
                  <a:srgbClr val="0000CC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พิจารณาก่อนตัดสินใจ</a:t>
            </a:r>
            <a:endParaRPr lang="en-GB" sz="3600" b="1" dirty="0">
              <a:solidFill>
                <a:srgbClr val="0000CC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7500835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5921</TotalTime>
  <Words>3920</Words>
  <Application>Microsoft Office PowerPoint</Application>
  <PresentationFormat>แบบจอกว้าง</PresentationFormat>
  <Paragraphs>1065</Paragraphs>
  <Slides>56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9</vt:i4>
      </vt:variant>
      <vt:variant>
        <vt:lpstr>ธีม</vt:lpstr>
      </vt:variant>
      <vt:variant>
        <vt:i4>3</vt:i4>
      </vt:variant>
      <vt:variant>
        <vt:lpstr>ชื่อเรื่องสไลด์</vt:lpstr>
      </vt:variant>
      <vt:variant>
        <vt:i4>56</vt:i4>
      </vt:variant>
    </vt:vector>
  </HeadingPairs>
  <TitlesOfParts>
    <vt:vector size="68" baseType="lpstr">
      <vt:lpstr>Arial</vt:lpstr>
      <vt:lpstr>BrowalliaUPC</vt:lpstr>
      <vt:lpstr>Calibri</vt:lpstr>
      <vt:lpstr>Cordia New</vt:lpstr>
      <vt:lpstr>DilleniaUPC</vt:lpstr>
      <vt:lpstr>Tahoma</vt:lpstr>
      <vt:lpstr>TH SarabunPSK</vt:lpstr>
      <vt:lpstr>Wingdings</vt:lpstr>
      <vt:lpstr>Wingdings 2</vt:lpstr>
      <vt:lpstr>ธีมของ Office</vt:lpstr>
      <vt:lpstr>1_ธีมของ Office</vt:lpstr>
      <vt:lpstr>2_ธีมของ Office</vt:lpstr>
      <vt:lpstr>งานนำเสนอ PowerPoint</vt:lpstr>
      <vt:lpstr>การควบคุมภายในและบริหารความเสี่ยง เพื่อเพิ่มมูลค่าองค์กร</vt:lpstr>
      <vt:lpstr>ตำแหน่ง การควบคุมภายในและการบริหารความเสี่ยง ในองค์กร</vt:lpstr>
      <vt:lpstr>ระบบบริหารจัดการองค์การ</vt:lpstr>
      <vt:lpstr>เงื่อนไขที่ต้องทำวิเคราะห์ความเสี่ยง</vt:lpstr>
      <vt:lpstr>วัฒนธรรมการบริหารความเสี่ยง</vt:lpstr>
      <vt:lpstr>ทฤษฎี 29 + 1</vt:lpstr>
      <vt:lpstr>ทฤษฎีโลก 3 ใบ</vt:lpstr>
      <vt:lpstr>ระบบควบคุม--บริหารความเสี่ยง--ตรวจสอบภายใน</vt:lpstr>
      <vt:lpstr>รูปแบบของตัวขับเคลื่อนความเสี่ยง</vt:lpstr>
      <vt:lpstr>รูปแบบความเสี่ยง</vt:lpstr>
      <vt:lpstr>ระบบบริหารจัดการสำหรับนักบริหาร</vt:lpstr>
      <vt:lpstr>ความเสี่ยงที่หลงเหลือ ใช้การบริหารความเสี่ยงจัดการ</vt:lpstr>
      <vt:lpstr>ความรับผิดชอบตามพันธกิจสมัยใหม่</vt:lpstr>
      <vt:lpstr>ขั้นตอนที่ 1 ค้นหาความเสี่ยงอย่างมืออาชีพ</vt:lpstr>
      <vt:lpstr>งานนำเสนอ PowerPoint</vt:lpstr>
      <vt:lpstr>ที่มาของความเสี่ยงเจ้าของประเมินตนเอง</vt:lpstr>
      <vt:lpstr>แนวทางค้นหา ระบุความเสี่ยง 3 ทาง</vt:lpstr>
      <vt:lpstr>พิจารณา เฝ้าระวังระหว่างปี (ตามกรอบ COSO 2013)</vt:lpstr>
      <vt:lpstr>บทบาท หน้าที่ความรับผิดชอบสมัยใหม่</vt:lpstr>
      <vt:lpstr>แนวคิดใหม่เรื่องความเสี่ยง</vt:lpstr>
      <vt:lpstr>รายงานผลการดำเนินงานที่เกิดจริงรายภาระงาน</vt:lpstr>
      <vt:lpstr>แนวคิดใหม่เรื่องความเสี่ยง</vt:lpstr>
      <vt:lpstr>RISK MAPPING</vt:lpstr>
      <vt:lpstr>บรรทัดที่ 1 1 ภาระงาน  แบ่งออกเป็น 4 ระดับ</vt:lpstr>
      <vt:lpstr>Risk Sensitivity </vt:lpstr>
      <vt:lpstr>RISK MAP TO RISK MATRIX</vt:lpstr>
      <vt:lpstr>งานนำเสนอ PowerPoint</vt:lpstr>
      <vt:lpstr>งานนำเสนอ PowerPoint</vt:lpstr>
      <vt:lpstr>ระดับรุนแรงของผลกระทบ</vt:lpstr>
      <vt:lpstr>การประเมินคุณภาพ การบริหารจัดการขององค์กรของเจ้าของภาระงาน</vt:lpstr>
      <vt:lpstr>RISK-CONTROL MATRIX ASSESSMENT </vt:lpstr>
      <vt:lpstr>คุณภาพ ความสามารถในการจัดการ</vt:lpstr>
      <vt:lpstr>กำหนดโมเดลการบริหาร(ตอบโต้)ความเสี่ยง </vt:lpstr>
      <vt:lpstr>งานนำเสนอ PowerPoint</vt:lpstr>
      <vt:lpstr>งานนำเสนอ PowerPoint</vt:lpstr>
      <vt:lpstr>กิจกรรมภายใต้แผนบริหารความเสี่ยง</vt:lpstr>
      <vt:lpstr>KRIs ตัวชี้วัดความเสี่ยงที่เฝ้าระวัง</vt:lpstr>
      <vt:lpstr>ระบบรายงาน การบริหารความเสี่ยง</vt:lpstr>
      <vt:lpstr>งานนำเสนอ PowerPoint</vt:lpstr>
      <vt:lpstr>งานนำเสนอ PowerPoint</vt:lpstr>
      <vt:lpstr>โลกใบที่ 3 การบริหารวิกฤติ</vt:lpstr>
      <vt:lpstr>                               กำหนดสถานการณ์วิกฤติ 3 สถานการณ์</vt:lpstr>
      <vt:lpstr>งานนำเสนอ PowerPoint</vt:lpstr>
      <vt:lpstr>งานนำเสนอ PowerPoint</vt:lpstr>
      <vt:lpstr>งานนำเสนอ PowerPoint</vt:lpstr>
      <vt:lpstr>ชื่อกลุ่ม ............................................... แนวทางการสรุปผลกระทบจากสถานการณ์วิกฤติเรื่อง ................................................................... </vt:lpstr>
      <vt:lpstr>สิ่งที่ต้องการเพิ่มเติมเพื่อพัฒนาศักยภาพการจัดการสถานการณ์วิกฤติ</vt:lpstr>
      <vt:lpstr>งานนำเสนอ PowerPoint</vt:lpstr>
      <vt:lpstr>WORKSHOP</vt:lpstr>
      <vt:lpstr>งานนำเสนอ PowerPoint</vt:lpstr>
      <vt:lpstr>กลุ่มงาน ...................................................................................... ภาระงานหลัก 1 เรื่องที่เลือก........................................................................................................................................</vt:lpstr>
      <vt:lpstr>งานนำเสนอ PowerPoint</vt:lpstr>
      <vt:lpstr>ชื่อเหตุการณ์ความเสี่ยงที่คะแนนสูงสุดจาก RCM ………………………………………………………………………………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การจัดการและตอบโต้ความเสี่ยงที่สร้างมูลค่าเพิ่ม สำหรับกิจการ</dc:title>
  <dc:creator>freeman</dc:creator>
  <cp:lastModifiedBy>Administrator</cp:lastModifiedBy>
  <cp:revision>383</cp:revision>
  <cp:lastPrinted>2018-02-12T01:10:25Z</cp:lastPrinted>
  <dcterms:created xsi:type="dcterms:W3CDTF">2016-04-28T13:34:44Z</dcterms:created>
  <dcterms:modified xsi:type="dcterms:W3CDTF">2018-05-04T09:10:46Z</dcterms:modified>
</cp:coreProperties>
</file>