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799263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0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4C145-A172-468D-808C-147845EE7FFA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398839F1-6534-41FD-86D8-0458F1765282}">
      <dgm:prSet phldrT="[Text]"/>
      <dgm:spPr/>
      <dgm:t>
        <a:bodyPr/>
        <a:lstStyle/>
        <a:p>
          <a:r>
            <a:rPr lang="en-US" dirty="0" smtClean="0"/>
            <a:t>Outcome</a:t>
          </a:r>
          <a:endParaRPr lang="th-TH" dirty="0"/>
        </a:p>
      </dgm:t>
    </dgm:pt>
    <dgm:pt modelId="{EB101179-D737-42FB-85AB-C25DA3E56256}" type="parTrans" cxnId="{74D2F810-106A-460B-827B-4AC97BE1FEC8}">
      <dgm:prSet/>
      <dgm:spPr/>
      <dgm:t>
        <a:bodyPr/>
        <a:lstStyle/>
        <a:p>
          <a:endParaRPr lang="th-TH"/>
        </a:p>
      </dgm:t>
    </dgm:pt>
    <dgm:pt modelId="{060E2129-1672-4120-B8C1-9086ED8E0DE6}" type="sibTrans" cxnId="{74D2F810-106A-460B-827B-4AC97BE1FEC8}">
      <dgm:prSet/>
      <dgm:spPr/>
      <dgm:t>
        <a:bodyPr/>
        <a:lstStyle/>
        <a:p>
          <a:endParaRPr lang="th-TH"/>
        </a:p>
      </dgm:t>
    </dgm:pt>
    <dgm:pt modelId="{B30000C6-5F94-4703-ADDA-ECB35141F509}">
      <dgm:prSet phldrT="[Text]"/>
      <dgm:spPr/>
      <dgm:t>
        <a:bodyPr/>
        <a:lstStyle/>
        <a:p>
          <a:r>
            <a:rPr lang="en-US" dirty="0" smtClean="0"/>
            <a:t>Output</a:t>
          </a:r>
          <a:endParaRPr lang="th-TH" dirty="0"/>
        </a:p>
      </dgm:t>
    </dgm:pt>
    <dgm:pt modelId="{83BAABE2-4472-4A6B-9B00-10BFA34B2BA6}" type="parTrans" cxnId="{58963FEE-6958-451A-A15E-C5EDEFED8225}">
      <dgm:prSet/>
      <dgm:spPr/>
      <dgm:t>
        <a:bodyPr/>
        <a:lstStyle/>
        <a:p>
          <a:endParaRPr lang="th-TH"/>
        </a:p>
      </dgm:t>
    </dgm:pt>
    <dgm:pt modelId="{689E99FD-2788-422D-9362-E0C84CEFFEAD}" type="sibTrans" cxnId="{58963FEE-6958-451A-A15E-C5EDEFED8225}">
      <dgm:prSet/>
      <dgm:spPr/>
      <dgm:t>
        <a:bodyPr/>
        <a:lstStyle/>
        <a:p>
          <a:endParaRPr lang="th-TH"/>
        </a:p>
      </dgm:t>
    </dgm:pt>
    <dgm:pt modelId="{F8EDA931-7EA4-481F-BDF6-CB5A5972C434}">
      <dgm:prSet phldrT="[Text]"/>
      <dgm:spPr/>
      <dgm:t>
        <a:bodyPr/>
        <a:lstStyle/>
        <a:p>
          <a:r>
            <a:rPr lang="en-US" dirty="0" smtClean="0"/>
            <a:t>Activity</a:t>
          </a:r>
        </a:p>
      </dgm:t>
    </dgm:pt>
    <dgm:pt modelId="{E6593AB0-66B6-41A5-9325-000D543540DE}" type="parTrans" cxnId="{E9EFEF92-97C9-4EFF-AD2B-2C7251964CC3}">
      <dgm:prSet/>
      <dgm:spPr/>
      <dgm:t>
        <a:bodyPr/>
        <a:lstStyle/>
        <a:p>
          <a:endParaRPr lang="th-TH"/>
        </a:p>
      </dgm:t>
    </dgm:pt>
    <dgm:pt modelId="{04EF562F-B1BF-4F89-9BF8-1F41D2194166}" type="sibTrans" cxnId="{E9EFEF92-97C9-4EFF-AD2B-2C7251964CC3}">
      <dgm:prSet/>
      <dgm:spPr/>
      <dgm:t>
        <a:bodyPr/>
        <a:lstStyle/>
        <a:p>
          <a:endParaRPr lang="th-TH"/>
        </a:p>
      </dgm:t>
    </dgm:pt>
    <dgm:pt modelId="{5E06D494-B9B9-4C89-9038-A21B409383AE}">
      <dgm:prSet phldrT="[Text]"/>
      <dgm:spPr/>
      <dgm:t>
        <a:bodyPr/>
        <a:lstStyle/>
        <a:p>
          <a:r>
            <a:rPr lang="en-US" dirty="0" smtClean="0"/>
            <a:t>Input</a:t>
          </a:r>
        </a:p>
      </dgm:t>
    </dgm:pt>
    <dgm:pt modelId="{3C03D3DF-81A8-46FD-8AA7-D1AD22F99228}" type="parTrans" cxnId="{AF1AF451-1FF1-4509-A90B-C8AF89B65823}">
      <dgm:prSet/>
      <dgm:spPr/>
      <dgm:t>
        <a:bodyPr/>
        <a:lstStyle/>
        <a:p>
          <a:endParaRPr lang="th-TH"/>
        </a:p>
      </dgm:t>
    </dgm:pt>
    <dgm:pt modelId="{D18431DF-5F90-420F-9B8C-DDC8BA3898F9}" type="sibTrans" cxnId="{AF1AF451-1FF1-4509-A90B-C8AF89B65823}">
      <dgm:prSet/>
      <dgm:spPr/>
      <dgm:t>
        <a:bodyPr/>
        <a:lstStyle/>
        <a:p>
          <a:endParaRPr lang="th-TH"/>
        </a:p>
      </dgm:t>
    </dgm:pt>
    <dgm:pt modelId="{2CE00899-4043-4F72-B46A-A16CFDA17CA8}" type="pres">
      <dgm:prSet presAssocID="{D864C145-A172-468D-808C-147845EE7FFA}" presName="Name0" presStyleCnt="0">
        <dgm:presLayoutVars>
          <dgm:dir/>
          <dgm:animLvl val="lvl"/>
          <dgm:resizeHandles val="exact"/>
        </dgm:presLayoutVars>
      </dgm:prSet>
      <dgm:spPr/>
    </dgm:pt>
    <dgm:pt modelId="{D41AD52D-4BA1-4991-9B56-D0BC9F939CBB}" type="pres">
      <dgm:prSet presAssocID="{398839F1-6534-41FD-86D8-0458F1765282}" presName="parTxOnly" presStyleLbl="node1" presStyleIdx="0" presStyleCnt="4" custFlipHor="1" custScaleX="78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76D2CB-5F17-4C20-B005-6D9A497A952F}" type="pres">
      <dgm:prSet presAssocID="{060E2129-1672-4120-B8C1-9086ED8E0DE6}" presName="parTxOnlySpace" presStyleCnt="0"/>
      <dgm:spPr/>
    </dgm:pt>
    <dgm:pt modelId="{9C3F2ABA-05C9-45CF-AF9C-08DDF6611598}" type="pres">
      <dgm:prSet presAssocID="{B30000C6-5F94-4703-ADDA-ECB35141F509}" presName="parTxOnly" presStyleLbl="node1" presStyleIdx="1" presStyleCnt="4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F6F71D-B6D4-4960-BD99-46FB8751ECF1}" type="pres">
      <dgm:prSet presAssocID="{689E99FD-2788-422D-9362-E0C84CEFFEAD}" presName="parTxOnlySpace" presStyleCnt="0"/>
      <dgm:spPr/>
    </dgm:pt>
    <dgm:pt modelId="{7C2943C7-DCDC-4922-946A-5C60332CBE57}" type="pres">
      <dgm:prSet presAssocID="{F8EDA931-7EA4-481F-BDF6-CB5A5972C434}" presName="parTxOnly" presStyleLbl="node1" presStyleIdx="2" presStyleCnt="4" custFlipHor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A73AC7-79C3-4EA6-86AD-D4C5E290A8D4}" type="pres">
      <dgm:prSet presAssocID="{04EF562F-B1BF-4F89-9BF8-1F41D2194166}" presName="parTxOnlySpace" presStyleCnt="0"/>
      <dgm:spPr/>
    </dgm:pt>
    <dgm:pt modelId="{83503969-BF95-4FA7-AFAF-1A1A6D12DE4D}" type="pres">
      <dgm:prSet presAssocID="{5E06D494-B9B9-4C89-9038-A21B409383AE}" presName="parTxOnly" presStyleLbl="node1" presStyleIdx="3" presStyleCnt="4" custFlipVert="0" custFlipHor="1" custScaleX="85000" custLinFactNeighborY="20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E7C1F4D-8733-4F86-8434-28D97B2FB7D9}" type="presOf" srcId="{398839F1-6534-41FD-86D8-0458F1765282}" destId="{D41AD52D-4BA1-4991-9B56-D0BC9F939CBB}" srcOrd="0" destOrd="0" presId="urn:microsoft.com/office/officeart/2005/8/layout/chevron1"/>
    <dgm:cxn modelId="{F4481890-23B3-494D-A876-C0826472BE9C}" type="presOf" srcId="{B30000C6-5F94-4703-ADDA-ECB35141F509}" destId="{9C3F2ABA-05C9-45CF-AF9C-08DDF6611598}" srcOrd="0" destOrd="0" presId="urn:microsoft.com/office/officeart/2005/8/layout/chevron1"/>
    <dgm:cxn modelId="{63E95A67-6E65-44EE-93E4-92A190C64F08}" type="presOf" srcId="{5E06D494-B9B9-4C89-9038-A21B409383AE}" destId="{83503969-BF95-4FA7-AFAF-1A1A6D12DE4D}" srcOrd="0" destOrd="0" presId="urn:microsoft.com/office/officeart/2005/8/layout/chevron1"/>
    <dgm:cxn modelId="{58963FEE-6958-451A-A15E-C5EDEFED8225}" srcId="{D864C145-A172-468D-808C-147845EE7FFA}" destId="{B30000C6-5F94-4703-ADDA-ECB35141F509}" srcOrd="1" destOrd="0" parTransId="{83BAABE2-4472-4A6B-9B00-10BFA34B2BA6}" sibTransId="{689E99FD-2788-422D-9362-E0C84CEFFEAD}"/>
    <dgm:cxn modelId="{21663795-BE16-4FDC-829C-DE16288489D4}" type="presOf" srcId="{F8EDA931-7EA4-481F-BDF6-CB5A5972C434}" destId="{7C2943C7-DCDC-4922-946A-5C60332CBE57}" srcOrd="0" destOrd="0" presId="urn:microsoft.com/office/officeart/2005/8/layout/chevron1"/>
    <dgm:cxn modelId="{6F80B13C-5700-4C6C-8F08-D3555A2AC8B5}" type="presOf" srcId="{D864C145-A172-468D-808C-147845EE7FFA}" destId="{2CE00899-4043-4F72-B46A-A16CFDA17CA8}" srcOrd="0" destOrd="0" presId="urn:microsoft.com/office/officeart/2005/8/layout/chevron1"/>
    <dgm:cxn modelId="{E9EFEF92-97C9-4EFF-AD2B-2C7251964CC3}" srcId="{D864C145-A172-468D-808C-147845EE7FFA}" destId="{F8EDA931-7EA4-481F-BDF6-CB5A5972C434}" srcOrd="2" destOrd="0" parTransId="{E6593AB0-66B6-41A5-9325-000D543540DE}" sibTransId="{04EF562F-B1BF-4F89-9BF8-1F41D2194166}"/>
    <dgm:cxn modelId="{AF1AF451-1FF1-4509-A90B-C8AF89B65823}" srcId="{D864C145-A172-468D-808C-147845EE7FFA}" destId="{5E06D494-B9B9-4C89-9038-A21B409383AE}" srcOrd="3" destOrd="0" parTransId="{3C03D3DF-81A8-46FD-8AA7-D1AD22F99228}" sibTransId="{D18431DF-5F90-420F-9B8C-DDC8BA3898F9}"/>
    <dgm:cxn modelId="{74D2F810-106A-460B-827B-4AC97BE1FEC8}" srcId="{D864C145-A172-468D-808C-147845EE7FFA}" destId="{398839F1-6534-41FD-86D8-0458F1765282}" srcOrd="0" destOrd="0" parTransId="{EB101179-D737-42FB-85AB-C25DA3E56256}" sibTransId="{060E2129-1672-4120-B8C1-9086ED8E0DE6}"/>
    <dgm:cxn modelId="{3D704979-960C-46A6-9680-33EB6A185FA6}" type="presParOf" srcId="{2CE00899-4043-4F72-B46A-A16CFDA17CA8}" destId="{D41AD52D-4BA1-4991-9B56-D0BC9F939CBB}" srcOrd="0" destOrd="0" presId="urn:microsoft.com/office/officeart/2005/8/layout/chevron1"/>
    <dgm:cxn modelId="{72CBFFF9-9F7D-412F-B518-C46F59D287C3}" type="presParOf" srcId="{2CE00899-4043-4F72-B46A-A16CFDA17CA8}" destId="{F976D2CB-5F17-4C20-B005-6D9A497A952F}" srcOrd="1" destOrd="0" presId="urn:microsoft.com/office/officeart/2005/8/layout/chevron1"/>
    <dgm:cxn modelId="{2B8BA3CB-E503-483A-A959-45612CBABDF0}" type="presParOf" srcId="{2CE00899-4043-4F72-B46A-A16CFDA17CA8}" destId="{9C3F2ABA-05C9-45CF-AF9C-08DDF6611598}" srcOrd="2" destOrd="0" presId="urn:microsoft.com/office/officeart/2005/8/layout/chevron1"/>
    <dgm:cxn modelId="{936D3FD4-93E5-4029-8CB1-3D394307F4AA}" type="presParOf" srcId="{2CE00899-4043-4F72-B46A-A16CFDA17CA8}" destId="{21F6F71D-B6D4-4960-BD99-46FB8751ECF1}" srcOrd="3" destOrd="0" presId="urn:microsoft.com/office/officeart/2005/8/layout/chevron1"/>
    <dgm:cxn modelId="{C682C822-E66F-42CE-84B0-6574A5EB75D4}" type="presParOf" srcId="{2CE00899-4043-4F72-B46A-A16CFDA17CA8}" destId="{7C2943C7-DCDC-4922-946A-5C60332CBE57}" srcOrd="4" destOrd="0" presId="urn:microsoft.com/office/officeart/2005/8/layout/chevron1"/>
    <dgm:cxn modelId="{37891BE2-1F88-4588-B7B9-6693417D251B}" type="presParOf" srcId="{2CE00899-4043-4F72-B46A-A16CFDA17CA8}" destId="{10A73AC7-79C3-4EA6-86AD-D4C5E290A8D4}" srcOrd="5" destOrd="0" presId="urn:microsoft.com/office/officeart/2005/8/layout/chevron1"/>
    <dgm:cxn modelId="{DEAD2838-F8F1-475F-81FF-2932C1510D9E}" type="presParOf" srcId="{2CE00899-4043-4F72-B46A-A16CFDA17CA8}" destId="{83503969-BF95-4FA7-AFAF-1A1A6D12DE4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AD52D-4BA1-4991-9B56-D0BC9F939CBB}">
      <dsp:nvSpPr>
        <dsp:cNvPr id="0" name=""/>
        <dsp:cNvSpPr/>
      </dsp:nvSpPr>
      <dsp:spPr>
        <a:xfrm flipH="1">
          <a:off x="3715" y="0"/>
          <a:ext cx="2140424" cy="3591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Outcome</a:t>
          </a:r>
          <a:endParaRPr lang="th-TH" sz="1800" kern="1200" dirty="0"/>
        </a:p>
      </dsp:txBody>
      <dsp:txXfrm>
        <a:off x="183265" y="0"/>
        <a:ext cx="1781324" cy="359100"/>
      </dsp:txXfrm>
    </dsp:sp>
    <dsp:sp modelId="{9C3F2ABA-05C9-45CF-AF9C-08DDF6611598}">
      <dsp:nvSpPr>
        <dsp:cNvPr id="0" name=""/>
        <dsp:cNvSpPr/>
      </dsp:nvSpPr>
      <dsp:spPr>
        <a:xfrm flipH="1">
          <a:off x="1872584" y="0"/>
          <a:ext cx="2715551" cy="3591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Output</a:t>
          </a:r>
          <a:endParaRPr lang="th-TH" sz="1800" kern="1200" dirty="0"/>
        </a:p>
      </dsp:txBody>
      <dsp:txXfrm>
        <a:off x="2052134" y="0"/>
        <a:ext cx="2356451" cy="359100"/>
      </dsp:txXfrm>
    </dsp:sp>
    <dsp:sp modelId="{7C2943C7-DCDC-4922-946A-5C60332CBE57}">
      <dsp:nvSpPr>
        <dsp:cNvPr id="0" name=""/>
        <dsp:cNvSpPr/>
      </dsp:nvSpPr>
      <dsp:spPr>
        <a:xfrm flipH="1">
          <a:off x="4316581" y="0"/>
          <a:ext cx="2715551" cy="3591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Activity</a:t>
          </a:r>
        </a:p>
      </dsp:txBody>
      <dsp:txXfrm>
        <a:off x="4496131" y="0"/>
        <a:ext cx="2356451" cy="359100"/>
      </dsp:txXfrm>
    </dsp:sp>
    <dsp:sp modelId="{83503969-BF95-4FA7-AFAF-1A1A6D12DE4D}">
      <dsp:nvSpPr>
        <dsp:cNvPr id="0" name=""/>
        <dsp:cNvSpPr/>
      </dsp:nvSpPr>
      <dsp:spPr>
        <a:xfrm flipH="1">
          <a:off x="6760577" y="0"/>
          <a:ext cx="2308218" cy="35910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Input</a:t>
          </a:r>
        </a:p>
      </dsp:txBody>
      <dsp:txXfrm>
        <a:off x="6940127" y="0"/>
        <a:ext cx="1949118" cy="35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38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48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21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2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029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05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734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8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20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54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117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D547-5CF9-4E68-981A-4D3D8B65967B}" type="datetimeFigureOut">
              <a:rPr lang="th-TH" smtClean="0"/>
              <a:t>16/10/63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3413-0965-46AB-B4B3-39131A53FF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9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wmf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3496" y="1247719"/>
            <a:ext cx="1923417" cy="1605217"/>
          </a:xfr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th-TH" sz="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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การผลิตขิงดองของประเทศไทยอยู่ที่ร้อยละ 40 ของขิงอ่อน 65</a:t>
            </a:r>
            <a:r>
              <a:rPr lang="en-US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ใน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ประเทศมูลค่า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การส่งออกขิงดองประมาณ 1</a:t>
            </a:r>
            <a:r>
              <a:rPr lang="en-US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200 ล้านบาทต่อ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algn="l"/>
            <a:r>
              <a:rPr lang="th-TH" sz="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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ตลาดรับซื้อที่สำคัญ คือ ญี่ปุ่น และอเมริกา โดยญี่ปุ่นนำเข้าเฉลี่ยปีละ 20</a:t>
            </a:r>
            <a:r>
              <a:rPr lang="en-US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000 ตัน ส่วนแบ่งตลาดเป็นของไทยร้อยละ 80 ที่เหลือเป็นจีนและ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เวียดนาม</a:t>
            </a:r>
            <a:endParaRPr lang="en-US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4307" y="2974167"/>
            <a:ext cx="1942606" cy="2255033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บริษัท 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ชวี่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เฉวียน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ฟูดส์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จำกัด มีปริมาณการผลิต 750 ตันต่อเดือน คิดเป็น 9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,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000 ตันต่อปี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(66 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บาทต่อ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กิโลกรัม)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 </a:t>
            </a:r>
            <a:r>
              <a:rPr lang="th-TH" sz="1200" spc="-7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ประเทศ</a:t>
            </a:r>
            <a:r>
              <a:rPr lang="th-TH" sz="1200" spc="-7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ญี่ปุ่น ซึ่งเป็นคู่ค้าหลักมีความต้องการผลิตภัณฑ์ขิงดอง 500–600 ตัน/</a:t>
            </a:r>
            <a:r>
              <a:rPr lang="th-TH" sz="1200" spc="-7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เดือน</a:t>
            </a:r>
            <a:endParaRPr lang="th-TH" sz="1200" spc="-7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</a:t>
            </a:r>
            <a:r>
              <a:rPr lang="th-TH" sz="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ตลาดในประเทศ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อยู่ที่ 100–200 ตัน/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เดือน</a:t>
            </a:r>
            <a:endParaRPr lang="th-TH" sz="120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200" b="1" u="sng" dirty="0" smtClean="0">
                <a:solidFill>
                  <a:srgbClr val="C00000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ประสบปัญหา</a:t>
            </a:r>
            <a:r>
              <a:rPr lang="th-TH" sz="1200" b="1" dirty="0" smtClean="0">
                <a:solidFill>
                  <a:srgbClr val="C00000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เกิด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การเสื่อมเสียของขิงดอง (ปลายขิงนิ่มเละ) ในระหว่างการดอง โดยไม่ทราบสาเหตุสูงถึงร้อยละ 12</a:t>
            </a:r>
            <a:r>
              <a:rPr lang="th-TH" sz="1200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คิด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เป็น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มูลค่าราว 66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ล้าน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บาท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ต่อปี (1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,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000 ตันต่อ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ปี)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44033" y="2293075"/>
            <a:ext cx="2274668" cy="11980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เดือน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ที่ 6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3. ได้สาย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พันธุ์จุลินท</a:t>
            </a:r>
            <a:r>
              <a:rPr lang="th-TH" sz="1200" dirty="0" err="1">
                <a:latin typeface="TH SarabunPSK" pitchFamily="34" charset="-34"/>
                <a:ea typeface="Calibri"/>
                <a:cs typeface="TH SarabunPSK" pitchFamily="34" charset="-34"/>
              </a:rPr>
              <a:t>รีย์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ต้นเหตุที่ก่อให้เกิดการเสื่อมเสียในกระบวนการผลิตขิงดอง อย่างน้อย 1 สายพันธุ์</a:t>
            </a:r>
          </a:p>
          <a:p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4. ข้อมูล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ผลการทดสอบสามารถของเชื้อจุลินทรีย์เป้าหมายต่อการก่อความเสื่อมเสียในผลิตภัณฑ์ขิงดอง 1 ชุดข้อมูล</a:t>
            </a: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44033" y="3589233"/>
            <a:ext cx="2266681" cy="2049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เดือน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ที่ 9 - 12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5. ได้ข้อมูลสภาวะ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ในการทำความสะอาดขิงสดด้วย</a:t>
            </a:r>
            <a:r>
              <a:rPr lang="th-TH" sz="1200" dirty="0" err="1">
                <a:latin typeface="TH SarabunPSK" pitchFamily="34" charset="-34"/>
                <a:ea typeface="Calibri"/>
                <a:cs typeface="TH SarabunPSK" pitchFamily="34" charset="-34"/>
              </a:rPr>
              <a:t>ไฟน์บับเบิล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ร่วมกับสารฆ่าเชื้อ</a:t>
            </a:r>
            <a:endParaRPr lang="en-US" sz="120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6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. 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ได้ข้อมูล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ผลการประเมินคุณภาพ และความปลอดภัยของผลิตภัณฑ์ขิง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ดอง พร้อม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ขั้นตอนการทำความสะอาดและการเตรียมบ่อ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ดอง</a:t>
            </a:r>
            <a:endParaRPr lang="en-US" sz="120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7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 ได้คู่มือ 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หรือ 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Hygiene procedure 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สำหรับเป็นแนวทางปฏิบัติที่ดีในการผลิตขิงดอง จากการวิเคราะห์จุดวิกฤตที่ต้องควบคุม ซึ่งอาจเป็นสาเหตุส่งผลต่อการเสื่อมเสียของจุลินท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รีย์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ในระหว่างการเก็บขิง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ดอง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54203" y="5687294"/>
            <a:ext cx="2266680" cy="838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เดือนที่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en-US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12</a:t>
            </a:r>
          </a:p>
          <a:p>
            <a:pPr>
              <a:spcAft>
                <a:spcPts val="0"/>
              </a:spcAft>
            </a:pP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ได้ข้อมูลจุดวิกฤตการสูญเสียขิงดองระหว่างกระบวนการผลิต พร้อมแนวทางในการลดการ</a:t>
            </a:r>
            <a:r>
              <a:rPr lang="th-TH" sz="1200" spc="-80" dirty="0">
                <a:latin typeface="TH SarabunPSK" pitchFamily="34" charset="-34"/>
                <a:ea typeface="Calibri"/>
                <a:cs typeface="TH SarabunPSK" pitchFamily="34" charset="-34"/>
              </a:rPr>
              <a:t>สูญเสียขิงดองตลอดห่วงห่วงโซ่ (อย่างน้อยร้อยละ 50 ) </a:t>
            </a: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8" name="กล่องข้อความ 2"/>
          <p:cNvSpPr txBox="1">
            <a:spLocks noChangeArrowheads="1"/>
          </p:cNvSpPr>
          <p:nvPr/>
        </p:nvSpPr>
        <p:spPr bwMode="auto">
          <a:xfrm>
            <a:off x="6893888" y="1260676"/>
            <a:ext cx="2160240" cy="5082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ผลงานวิจัยต่อยอดจากปี 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25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58–2561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1.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การลดจำนวนเชื้อจุลินทรีย์ทั้งหมด และ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เชื้อ    </a:t>
            </a:r>
            <a:r>
              <a:rPr lang="en-US" sz="1200" i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E. coli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ปนเปื้อนในวัตถุดิบทางการเกษตรด้วยสารออกซิ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ไดส์ซิ่ง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ร่วมกับเครื่องล้างทำความสะอาดแบบน้ำวนสำหรับวิสาหกิจชุมชน (ทุนวิจัยมุ่งเป้า 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คอบช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 ไม่ได้จด 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IP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2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 ผลของสารออกซิ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ไดส์ซิ่งต่อ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การลดจำนวนแบคทีเรีย </a:t>
            </a:r>
            <a:r>
              <a:rPr lang="en-US" sz="1200" i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Cl</a:t>
            </a:r>
            <a:r>
              <a:rPr lang="th-TH" sz="1200" i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</a:t>
            </a:r>
            <a:r>
              <a:rPr lang="en-US" sz="1200" i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en-US" sz="1200" i="1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perfringens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ที่ปนเปื้อนในพริกชี้ฟ้าสดเพื่อความปลอดภัยอาหาร (ภารกิจโครงการและประสานงานวิจัย (ภค.) 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วช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 ไม่ได้จด 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IP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)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    </a:t>
            </a:r>
            <a:endParaRPr lang="en-US" sz="1200" dirty="0" smtClean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</a:p>
          <a:p>
            <a:pPr algn="ctr">
              <a:spcAft>
                <a:spcPts val="590"/>
              </a:spcAft>
            </a:pPr>
            <a:endParaRPr lang="th-TH" sz="1200" kern="1200" dirty="0" smtClean="0">
              <a:solidFill>
                <a:srgbClr val="000000"/>
              </a:solidFill>
              <a:effectLst/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algn="ctr">
              <a:spcAft>
                <a:spcPts val="590"/>
              </a:spcAft>
            </a:pPr>
            <a:r>
              <a:rPr lang="th-TH" sz="1200" kern="1200" dirty="0" smtClean="0">
                <a:solidFill>
                  <a:srgbClr val="000000"/>
                </a:solidFill>
                <a:effectLst/>
                <a:latin typeface="TH SarabunPSK" pitchFamily="34" charset="-34"/>
                <a:ea typeface="Times New Roman"/>
                <a:cs typeface="TH SarabunPSK" pitchFamily="34" charset="-34"/>
              </a:rPr>
              <a:t>ระยะเวลา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H SarabunPSK" pitchFamily="34" charset="-34"/>
                <a:ea typeface="Times New Roman"/>
                <a:cs typeface="TH SarabunPSK" pitchFamily="34" charset="-34"/>
              </a:rPr>
              <a:t>1</a:t>
            </a:r>
            <a:r>
              <a:rPr lang="th-TH" sz="1200" kern="1200" dirty="0">
                <a:solidFill>
                  <a:srgbClr val="000000"/>
                </a:solidFill>
                <a:effectLst/>
                <a:latin typeface="TH SarabunPSK" pitchFamily="34" charset="-34"/>
                <a:ea typeface="Times New Roman"/>
                <a:cs typeface="TH SarabunPSK" pitchFamily="34" charset="-34"/>
              </a:rPr>
              <a:t>2 </a:t>
            </a:r>
            <a:r>
              <a:rPr lang="th-TH" sz="1200" kern="1200" dirty="0" smtClean="0">
                <a:solidFill>
                  <a:srgbClr val="000000"/>
                </a:solidFill>
                <a:effectLst/>
                <a:latin typeface="TH SarabunPSK" pitchFamily="34" charset="-34"/>
                <a:ea typeface="Times New Roman"/>
                <a:cs typeface="TH SarabunPSK" pitchFamily="34" charset="-34"/>
              </a:rPr>
              <a:t>เดือน</a:t>
            </a:r>
          </a:p>
          <a:p>
            <a:pPr algn="ctr">
              <a:spcAft>
                <a:spcPts val="590"/>
              </a:spcAft>
            </a:pP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งบประมาณ 2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,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499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,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420บาท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สวก. 1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,999,420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บาท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1200" spc="-4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บริษัท </a:t>
            </a:r>
            <a:r>
              <a:rPr lang="th-TH" sz="1200" spc="-4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ชวี่</a:t>
            </a:r>
            <a:r>
              <a:rPr lang="th-TH" sz="1200" spc="-4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เฉวียน</a:t>
            </a:r>
            <a:r>
              <a:rPr lang="th-TH" sz="1200" spc="-4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ฟูดส์</a:t>
            </a:r>
            <a:r>
              <a:rPr lang="th-TH" sz="1200" spc="-4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จำกัด (</a:t>
            </a:r>
            <a:r>
              <a:rPr lang="en-US" sz="1200" spc="-4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in cash</a:t>
            </a:r>
            <a:r>
              <a:rPr lang="th-TH" sz="1200" spc="-4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) 500</a:t>
            </a:r>
            <a:r>
              <a:rPr lang="en-US" sz="1200" spc="-4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,000 </a:t>
            </a:r>
            <a:r>
              <a:rPr lang="th-TH" sz="1200" spc="-4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บาท</a:t>
            </a:r>
            <a:endParaRPr lang="th-TH" sz="1200" spc="-4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ทีมวิจัย ผศ.ดร.อรรณพ 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ทัศน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อุดม และคณะ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มหาวิทยาลัยเทคโนโลยีราชมงคลล้านนา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พิษณุโลก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มหาวิทยาลัยเชียงใหม่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pic>
        <p:nvPicPr>
          <p:cNvPr id="19" name="รูปภาพ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42" y="3223331"/>
            <a:ext cx="643174" cy="49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รูปภาพ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19" y="3221992"/>
            <a:ext cx="60639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รูปภาพ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03" y="3221992"/>
            <a:ext cx="591810" cy="49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รูปภาพ 21" descr="5. มหาวิทยาลัยเชียงใหม่ - aomjonghi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48" y="5793900"/>
            <a:ext cx="414655" cy="41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8" descr="http://www.arda.or.th/images/content/Logo_arda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75" y="5769952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LANNAcolor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D5A40D5-D00D-4762-A510-C8356BB55C7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92" y="5647559"/>
            <a:ext cx="338455" cy="5892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" name="รูปภาพ 24" descr="บริษัท ชวี่ เฉวียน ฟูดส์ จำกัด | Thailand Trust Mar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90" y="5793194"/>
            <a:ext cx="645160" cy="37211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8876" y="6525344"/>
            <a:ext cx="6655652" cy="2705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630555" indent="-630555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*</a:t>
            </a:r>
            <a:r>
              <a:rPr lang="th-TH" sz="1200" b="1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หมายเหตุ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: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Demand 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อาจมีการเปลี่ยนแปลงในส่วนปริมาณและราคาของผลิตภัณฑ์ขิงดอง ขึ้นอยู่กับคุณภาพของผลิตภัณฑ์และสถานการณ์ความต้องการของตลาด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2" name="กากบาท 1"/>
          <p:cNvSpPr/>
          <p:nvPr/>
        </p:nvSpPr>
        <p:spPr>
          <a:xfrm>
            <a:off x="7884368" y="4102318"/>
            <a:ext cx="105787" cy="10233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กากบาท 33"/>
          <p:cNvSpPr/>
          <p:nvPr/>
        </p:nvSpPr>
        <p:spPr>
          <a:xfrm>
            <a:off x="7884368" y="4917353"/>
            <a:ext cx="105787" cy="10233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ากบาท 34"/>
          <p:cNvSpPr/>
          <p:nvPr/>
        </p:nvSpPr>
        <p:spPr>
          <a:xfrm>
            <a:off x="7884368" y="3758716"/>
            <a:ext cx="105787" cy="10233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ลูกศรขวา 40"/>
          <p:cNvSpPr/>
          <p:nvPr/>
        </p:nvSpPr>
        <p:spPr>
          <a:xfrm rot="10800000">
            <a:off x="4463989" y="3105434"/>
            <a:ext cx="216022" cy="162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ี่เหลี่ยมผืนผ้า 3"/>
          <p:cNvSpPr/>
          <p:nvPr/>
        </p:nvSpPr>
        <p:spPr>
          <a:xfrm>
            <a:off x="107504" y="44624"/>
            <a:ext cx="8928992" cy="5498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 สาเหตุของการเสื่อมเสียทางจุลชีววิทยาในอุตสาหกรรมขิงดอง แนวทางแก้ไข และการพัฒนากระบวนการผลิตเพื่อลดการ</a:t>
            </a:r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สูญเสีย 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40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3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130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130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ได้ข้อมูลจุด</a:t>
            </a:r>
            <a:r>
              <a:rPr lang="th-TH" sz="130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วิกฤตการสูญเสียขิงดองระหว่างกระบวนการผลิต พร้อม</a:t>
            </a:r>
            <a:r>
              <a:rPr lang="th-TH" sz="130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แนวทางในการลดการ</a:t>
            </a:r>
            <a:r>
              <a:rPr lang="th-TH" sz="130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สูญเสียขิงดองตลอดห่วงห่วงโซ่ (อย่างน้อยร้อยละ 50 ) </a:t>
            </a:r>
            <a:endParaRPr lang="en-US" sz="1300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554326375"/>
              </p:ext>
            </p:extLst>
          </p:nvPr>
        </p:nvGraphicFramePr>
        <p:xfrm>
          <a:off x="45742" y="742859"/>
          <a:ext cx="9072512" cy="35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56461" y="491234"/>
            <a:ext cx="1193800" cy="2064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/>
                <a:ea typeface="Calibri"/>
                <a:cs typeface="Cordia New"/>
              </a:rPr>
              <a:t>Demand Site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effectLst/>
              <a:ea typeface="Calibri"/>
              <a:cs typeface="Cordia New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940152" y="486268"/>
            <a:ext cx="1193800" cy="2064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rgbClr val="7030A0"/>
                </a:solidFill>
                <a:latin typeface="TH SarabunPSK"/>
                <a:ea typeface="Calibri"/>
                <a:cs typeface="Cordia New"/>
              </a:rPr>
              <a:t>Supply</a:t>
            </a:r>
            <a:r>
              <a:rPr lang="en-US" sz="1400" b="1" dirty="0" smtClean="0">
                <a:solidFill>
                  <a:srgbClr val="7030A0"/>
                </a:solidFill>
                <a:effectLst/>
                <a:latin typeface="TH SarabunPSK"/>
                <a:ea typeface="Calibri"/>
                <a:cs typeface="Cordia New"/>
              </a:rPr>
              <a:t> </a:t>
            </a:r>
            <a:r>
              <a:rPr lang="en-US" sz="1400" b="1" dirty="0">
                <a:solidFill>
                  <a:srgbClr val="7030A0"/>
                </a:solidFill>
                <a:effectLst/>
                <a:latin typeface="TH SarabunPSK"/>
                <a:ea typeface="Calibri"/>
                <a:cs typeface="Cordia New"/>
              </a:rPr>
              <a:t>Site</a:t>
            </a:r>
            <a:endParaRPr lang="en-US" sz="1400" b="1" dirty="0">
              <a:solidFill>
                <a:srgbClr val="7030A0"/>
              </a:solidFill>
              <a:effectLst/>
              <a:ea typeface="Calibri"/>
              <a:cs typeface="Cordia New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688081" y="1260677"/>
            <a:ext cx="2116167" cy="13762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กิจกรรมที่ 1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1.1 การศึกษาวิเคราะห์สาเหตุการสูญเสียของขิงตลอดห่วงโซ่ (ตั้งแต่วัตถุดิบ แปรรูป ดอง และวางขาย)</a:t>
            </a: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1.2 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การตรวจสอบคุณลักษณะเบื้องต้นของตัวอย่างวัตถุดิบขิงก่อนการแปร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รูปและตัวอย่าง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ขิงดองและน้ำดอง</a:t>
            </a:r>
          </a:p>
          <a:p>
            <a:pPr>
              <a:spcAft>
                <a:spcPts val="0"/>
              </a:spcAft>
            </a:pPr>
            <a:endParaRPr lang="th-TH" sz="12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endParaRPr lang="en-US" sz="1200" dirty="0" smtClean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254203" y="1239604"/>
            <a:ext cx="2266681" cy="9652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เดือน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ที่ 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3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1</a:t>
            </a:r>
            <a:r>
              <a:rPr lang="th-TH" sz="1200" spc="-8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 ได้ข้อมูลสาเหตุของการสูญเสียของขิงดองตลอดห่วงโซ่ พร้อมแนวทางในการลดการสูญเสียของขิงดอง</a:t>
            </a: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2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. 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ได้ข้อมูล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คุณลักษณะเบื้องต้นของตัวอย่างวัตถุดิบขิงก่อนการแปรรูป 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และตัวอย่าง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ขิงดองและน้ำ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ดอง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688082" y="2744924"/>
            <a:ext cx="2116166" cy="9811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กิจกรรมที่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2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2.1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แยกและระบุสายพันธุ์เชื้อจุลินทรีย์ที่ส่งผลต่อกระบวนการผลิตขิงดอง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2.2 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ทดสอบความสามารถในการก่อความเสื่อมเสียต่อขิงดองของจุลินท</a:t>
            </a:r>
            <a:r>
              <a:rPr lang="th-TH" sz="1200" dirty="0" err="1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รีย์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เป้าหมาย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 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660636" y="3802032"/>
            <a:ext cx="2116166" cy="171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กิจกรรมที่ 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3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3.1 การศึกษาผลของสารฆ่าเชื้อในอุตสาหกรรมต่อการรอดชีวิตของจุลินท</a:t>
            </a:r>
            <a:r>
              <a:rPr lang="th-TH" sz="1200" dirty="0" err="1">
                <a:latin typeface="TH SarabunPSK" pitchFamily="34" charset="-34"/>
                <a:ea typeface="Calibri"/>
                <a:cs typeface="TH SarabunPSK" pitchFamily="34" charset="-34"/>
              </a:rPr>
              <a:t>รีย์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เป้าหมาย</a:t>
            </a: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3.2 การ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ประยุกต์ใช้เทคโนโลยี</a:t>
            </a:r>
            <a:r>
              <a:rPr lang="th-TH" sz="1200" dirty="0" err="1">
                <a:latin typeface="TH SarabunPSK" pitchFamily="34" charset="-34"/>
                <a:ea typeface="Calibri"/>
                <a:cs typeface="TH SarabunPSK" pitchFamily="34" charset="-34"/>
              </a:rPr>
              <a:t>ไฟน์บับเบิล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ร่วมกับสารฆ่าเชื้อในการยับยั้งจุลินท</a:t>
            </a:r>
            <a:r>
              <a:rPr lang="th-TH" sz="1200" dirty="0" err="1">
                <a:latin typeface="TH SarabunPSK" pitchFamily="34" charset="-34"/>
                <a:ea typeface="Calibri"/>
                <a:cs typeface="TH SarabunPSK" pitchFamily="34" charset="-34"/>
              </a:rPr>
              <a:t>รีย์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เป้าหมาย</a:t>
            </a:r>
          </a:p>
          <a:p>
            <a:pPr>
              <a:spcAft>
                <a:spcPts val="0"/>
              </a:spcAft>
            </a:pP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พัฒนากระบวนการผลิตเพื่อยกระดับคุณภาพและความปลอดภัยในผลิตภัณฑ์ขิง</a:t>
            </a:r>
            <a:r>
              <a:rPr lang="th-TH" sz="1200" dirty="0" smtClean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ดอง</a:t>
            </a:r>
          </a:p>
          <a:p>
            <a:pPr>
              <a:spcAft>
                <a:spcPts val="0"/>
              </a:spcAft>
            </a:pP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3.3 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การพัฒนากระบวนการผลิตเพื่อยกระดับคุณภาพและความปลอดภัยในผลิตภัณฑ์ขิงดอง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660636" y="5625961"/>
            <a:ext cx="2116166" cy="827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กิจกรรมที่ 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4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4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.1 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วิเคราะห์ทดสอบเทคโนโลยีเพื่อลดความสูญเสีย (</a:t>
            </a:r>
            <a:r>
              <a:rPr lang="th-TH" sz="1200" dirty="0">
                <a:latin typeface="TH SarabunPSK" pitchFamily="34" charset="-34"/>
                <a:ea typeface="Calibri"/>
                <a:cs typeface="TH SarabunPSK" pitchFamily="34" charset="-34"/>
              </a:rPr>
              <a:t>ทั้งต้นแบบและ </a:t>
            </a:r>
            <a:r>
              <a:rPr lang="en-US" sz="1200" dirty="0">
                <a:latin typeface="TH SarabunPSK" pitchFamily="34" charset="-34"/>
                <a:ea typeface="Calibri"/>
                <a:cs typeface="TH SarabunPSK" pitchFamily="34" charset="-34"/>
              </a:rPr>
              <a:t>pilot scale) </a:t>
            </a:r>
            <a:r>
              <a:rPr lang="th-TH" sz="1200" dirty="0" smtClean="0">
                <a:latin typeface="TH SarabunPSK" pitchFamily="34" charset="-34"/>
                <a:ea typeface="Calibri"/>
                <a:cs typeface="TH SarabunPSK" pitchFamily="34" charset="-34"/>
              </a:rPr>
              <a:t>เพื่อลดการสูญเสียของขิงดอง</a:t>
            </a:r>
            <a:endParaRPr lang="en-US" sz="1200" dirty="0">
              <a:effectLst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40" name="ลูกศรขวา 39"/>
          <p:cNvSpPr/>
          <p:nvPr/>
        </p:nvSpPr>
        <p:spPr>
          <a:xfrm rot="10800000">
            <a:off x="4444614" y="1804659"/>
            <a:ext cx="216022" cy="162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ลูกศรขวา 47"/>
          <p:cNvSpPr/>
          <p:nvPr/>
        </p:nvSpPr>
        <p:spPr>
          <a:xfrm rot="10800000">
            <a:off x="4412873" y="4204650"/>
            <a:ext cx="216022" cy="162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ลูกศรขวา 48"/>
          <p:cNvSpPr/>
          <p:nvPr/>
        </p:nvSpPr>
        <p:spPr>
          <a:xfrm rot="10800000">
            <a:off x="4444614" y="5820637"/>
            <a:ext cx="216022" cy="162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48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745</Words>
  <Application>Microsoft Office PowerPoint</Application>
  <PresentationFormat>นำเสนอทางหน้าจอ (4:3)</PresentationFormat>
  <Paragraphs>65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piyapat piyajaruwat</dc:creator>
  <cp:lastModifiedBy>piyapat piyajaruwat</cp:lastModifiedBy>
  <cp:revision>18</cp:revision>
  <cp:lastPrinted>2020-09-11T09:21:00Z</cp:lastPrinted>
  <dcterms:created xsi:type="dcterms:W3CDTF">2020-09-10T11:31:57Z</dcterms:created>
  <dcterms:modified xsi:type="dcterms:W3CDTF">2020-10-16T01:25:31Z</dcterms:modified>
</cp:coreProperties>
</file>