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70" d="100"/>
          <a:sy n="70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E8BBA-0D76-4B49-9E40-D5865FD4A763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4F7E4A5-C572-4E9F-8888-BA201065AA32}">
      <dgm:prSet phldrT="[ข้อความ]"/>
      <dgm:spPr/>
      <dgm:t>
        <a:bodyPr/>
        <a:lstStyle/>
        <a:p>
          <a:r>
            <a:rPr lang="en-US" dirty="0" smtClean="0"/>
            <a:t>Demand site</a:t>
          </a:r>
          <a:endParaRPr lang="en-US" dirty="0"/>
        </a:p>
      </dgm:t>
    </dgm:pt>
    <dgm:pt modelId="{1AACDDAE-3EE9-43BE-94B5-B2FD71A71463}" type="parTrans" cxnId="{299E42C9-37FE-4B7A-9D66-2489A353A5B3}">
      <dgm:prSet/>
      <dgm:spPr/>
      <dgm:t>
        <a:bodyPr/>
        <a:lstStyle/>
        <a:p>
          <a:endParaRPr lang="en-US"/>
        </a:p>
      </dgm:t>
    </dgm:pt>
    <dgm:pt modelId="{4DD6D446-45E4-496C-A652-88B239D8B421}" type="sibTrans" cxnId="{299E42C9-37FE-4B7A-9D66-2489A353A5B3}">
      <dgm:prSet/>
      <dgm:spPr/>
      <dgm:t>
        <a:bodyPr/>
        <a:lstStyle/>
        <a:p>
          <a:endParaRPr lang="en-US"/>
        </a:p>
      </dgm:t>
    </dgm:pt>
    <dgm:pt modelId="{7342ED75-5830-4E89-A018-0B3C0C4EAF56}">
      <dgm:prSet phldrT="[ข้อความ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Supply site</a:t>
          </a:r>
          <a:endParaRPr lang="en-US" dirty="0"/>
        </a:p>
      </dgm:t>
    </dgm:pt>
    <dgm:pt modelId="{1880545F-C961-494A-87B7-298339274407}" type="parTrans" cxnId="{B7CD41F7-59C9-4408-AD49-454CE70E2753}">
      <dgm:prSet/>
      <dgm:spPr/>
      <dgm:t>
        <a:bodyPr/>
        <a:lstStyle/>
        <a:p>
          <a:endParaRPr lang="en-US"/>
        </a:p>
      </dgm:t>
    </dgm:pt>
    <dgm:pt modelId="{7A9689FD-4A95-412F-97E8-7CE207C2D972}" type="sibTrans" cxnId="{B7CD41F7-59C9-4408-AD49-454CE70E2753}">
      <dgm:prSet/>
      <dgm:spPr/>
      <dgm:t>
        <a:bodyPr/>
        <a:lstStyle/>
        <a:p>
          <a:endParaRPr lang="en-US"/>
        </a:p>
      </dgm:t>
    </dgm:pt>
    <dgm:pt modelId="{C523C6B2-6B44-450D-A1F4-F3AA683467CD}" type="pres">
      <dgm:prSet presAssocID="{31AE8BBA-0D76-4B49-9E40-D5865FD4A7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DAD3CA5-3222-4B38-80FB-90C8F25052C6}" type="pres">
      <dgm:prSet presAssocID="{14F7E4A5-C572-4E9F-8888-BA201065AA32}" presName="node" presStyleLbl="node1" presStyleIdx="0" presStyleCnt="2" custScaleX="385402" custLinFactX="-200000" custLinFactNeighborX="-286229" custLinFactNeighborY="3959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871837-DACC-4DF5-AE51-5089D0CC4295}" type="pres">
      <dgm:prSet presAssocID="{4DD6D446-45E4-496C-A652-88B239D8B421}" presName="sibTrans" presStyleCnt="0"/>
      <dgm:spPr/>
    </dgm:pt>
    <dgm:pt modelId="{E1961189-B679-40C1-8210-6672C92A0B75}" type="pres">
      <dgm:prSet presAssocID="{7342ED75-5830-4E89-A018-0B3C0C4EAF56}" presName="node" presStyleLbl="node1" presStyleIdx="1" presStyleCnt="2" custScaleX="275793" custLinFactNeighborX="70637" custLinFactNeighborY="135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CCA1CFA-EC7A-4B41-9579-99F33E123A8E}" type="presOf" srcId="{14F7E4A5-C572-4E9F-8888-BA201065AA32}" destId="{2DAD3CA5-3222-4B38-80FB-90C8F25052C6}" srcOrd="0" destOrd="0" presId="urn:microsoft.com/office/officeart/2005/8/layout/default"/>
    <dgm:cxn modelId="{B7CD41F7-59C9-4408-AD49-454CE70E2753}" srcId="{31AE8BBA-0D76-4B49-9E40-D5865FD4A763}" destId="{7342ED75-5830-4E89-A018-0B3C0C4EAF56}" srcOrd="1" destOrd="0" parTransId="{1880545F-C961-494A-87B7-298339274407}" sibTransId="{7A9689FD-4A95-412F-97E8-7CE207C2D972}"/>
    <dgm:cxn modelId="{299E42C9-37FE-4B7A-9D66-2489A353A5B3}" srcId="{31AE8BBA-0D76-4B49-9E40-D5865FD4A763}" destId="{14F7E4A5-C572-4E9F-8888-BA201065AA32}" srcOrd="0" destOrd="0" parTransId="{1AACDDAE-3EE9-43BE-94B5-B2FD71A71463}" sibTransId="{4DD6D446-45E4-496C-A652-88B239D8B421}"/>
    <dgm:cxn modelId="{35C08253-1F15-4A53-80BC-1AE46796FD49}" type="presOf" srcId="{7342ED75-5830-4E89-A018-0B3C0C4EAF56}" destId="{E1961189-B679-40C1-8210-6672C92A0B75}" srcOrd="0" destOrd="0" presId="urn:microsoft.com/office/officeart/2005/8/layout/default"/>
    <dgm:cxn modelId="{38A77DA6-B9D8-4E94-9090-92877E55C040}" type="presOf" srcId="{31AE8BBA-0D76-4B49-9E40-D5865FD4A763}" destId="{C523C6B2-6B44-450D-A1F4-F3AA683467CD}" srcOrd="0" destOrd="0" presId="urn:microsoft.com/office/officeart/2005/8/layout/default"/>
    <dgm:cxn modelId="{F9C7DF0B-B4FA-41D6-B18F-5C608634214D}" type="presParOf" srcId="{C523C6B2-6B44-450D-A1F4-F3AA683467CD}" destId="{2DAD3CA5-3222-4B38-80FB-90C8F25052C6}" srcOrd="0" destOrd="0" presId="urn:microsoft.com/office/officeart/2005/8/layout/default"/>
    <dgm:cxn modelId="{DD8367A1-9045-45D3-9430-9CCA4D7D836F}" type="presParOf" srcId="{C523C6B2-6B44-450D-A1F4-F3AA683467CD}" destId="{82871837-DACC-4DF5-AE51-5089D0CC4295}" srcOrd="1" destOrd="0" presId="urn:microsoft.com/office/officeart/2005/8/layout/default"/>
    <dgm:cxn modelId="{AF63AB82-6425-453E-AC5B-0210AF97A9C1}" type="presParOf" srcId="{C523C6B2-6B44-450D-A1F4-F3AA683467CD}" destId="{E1961189-B679-40C1-8210-6672C92A0B7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F1493-A8EB-4C97-8C3D-5AAC22D58FD8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91D3B62-4419-4A10-85C7-13C5BBC4C4C3}">
      <dgm:prSet phldrT="[Text]"/>
      <dgm:spPr/>
      <dgm:t>
        <a:bodyPr/>
        <a:lstStyle/>
        <a:p>
          <a:r>
            <a:rPr lang="en-US" dirty="0"/>
            <a:t>Input</a:t>
          </a:r>
        </a:p>
      </dgm:t>
    </dgm:pt>
    <dgm:pt modelId="{952531D7-1C4A-4D88-AD7A-7F65C2F6B195}" type="parTrans" cxnId="{4DDB042C-5CE6-4788-8A46-5FAD472007EB}">
      <dgm:prSet/>
      <dgm:spPr/>
      <dgm:t>
        <a:bodyPr/>
        <a:lstStyle/>
        <a:p>
          <a:endParaRPr lang="en-US"/>
        </a:p>
      </dgm:t>
    </dgm:pt>
    <dgm:pt modelId="{DB192166-4642-4EAA-9E69-6C8888B5C7A2}" type="sibTrans" cxnId="{4DDB042C-5CE6-4788-8A46-5FAD472007EB}">
      <dgm:prSet/>
      <dgm:spPr/>
      <dgm:t>
        <a:bodyPr/>
        <a:lstStyle/>
        <a:p>
          <a:endParaRPr lang="en-US"/>
        </a:p>
      </dgm:t>
    </dgm:pt>
    <dgm:pt modelId="{E2FF0736-8D77-443B-AB82-86BD09812032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2C217EA5-37B6-4A39-952F-FDEE325A8F7A}" type="parTrans" cxnId="{8611CDAF-089F-4BC5-8BB4-334E26E999EC}">
      <dgm:prSet/>
      <dgm:spPr/>
      <dgm:t>
        <a:bodyPr/>
        <a:lstStyle/>
        <a:p>
          <a:endParaRPr lang="en-US"/>
        </a:p>
      </dgm:t>
    </dgm:pt>
    <dgm:pt modelId="{1C97FA91-57BC-45CD-AD66-9A1018204D6F}" type="sibTrans" cxnId="{8611CDAF-089F-4BC5-8BB4-334E26E999EC}">
      <dgm:prSet/>
      <dgm:spPr/>
      <dgm:t>
        <a:bodyPr/>
        <a:lstStyle/>
        <a:p>
          <a:endParaRPr lang="en-US"/>
        </a:p>
      </dgm:t>
    </dgm:pt>
    <dgm:pt modelId="{1BADAEA7-9554-4687-B6F8-20602BBB9744}">
      <dgm:prSet phldrT="[Text]"/>
      <dgm:spPr/>
      <dgm:t>
        <a:bodyPr/>
        <a:lstStyle/>
        <a:p>
          <a:r>
            <a:rPr lang="en-US" dirty="0"/>
            <a:t>Output</a:t>
          </a:r>
        </a:p>
      </dgm:t>
    </dgm:pt>
    <dgm:pt modelId="{73B0E02F-D893-4E16-BC6E-A95E19C8EAA1}" type="parTrans" cxnId="{258178C3-3A1C-4CA9-8773-5EDA128968F3}">
      <dgm:prSet/>
      <dgm:spPr/>
      <dgm:t>
        <a:bodyPr/>
        <a:lstStyle/>
        <a:p>
          <a:endParaRPr lang="en-US"/>
        </a:p>
      </dgm:t>
    </dgm:pt>
    <dgm:pt modelId="{2DFE16F3-F655-4C49-B198-1E62533253AF}" type="sibTrans" cxnId="{258178C3-3A1C-4CA9-8773-5EDA128968F3}">
      <dgm:prSet/>
      <dgm:spPr/>
      <dgm:t>
        <a:bodyPr/>
        <a:lstStyle/>
        <a:p>
          <a:endParaRPr lang="en-US"/>
        </a:p>
      </dgm:t>
    </dgm:pt>
    <dgm:pt modelId="{F406D7BC-7C81-466C-9E52-20073D4AB32B}" type="pres">
      <dgm:prSet presAssocID="{94AF1493-A8EB-4C97-8C3D-5AAC22D58FD8}" presName="Name0" presStyleCnt="0">
        <dgm:presLayoutVars>
          <dgm:dir val="rev"/>
          <dgm:animLvl val="lvl"/>
          <dgm:resizeHandles val="exact"/>
        </dgm:presLayoutVars>
      </dgm:prSet>
      <dgm:spPr/>
    </dgm:pt>
    <dgm:pt modelId="{126FE988-0D30-460D-B198-E88F92637B6D}" type="pres">
      <dgm:prSet presAssocID="{491D3B62-4419-4A10-85C7-13C5BBC4C4C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D1B1B2-9259-4F5F-9884-173E9EF88C6B}" type="pres">
      <dgm:prSet presAssocID="{DB192166-4642-4EAA-9E69-6C8888B5C7A2}" presName="parTxOnlySpace" presStyleCnt="0"/>
      <dgm:spPr/>
    </dgm:pt>
    <dgm:pt modelId="{713E3C2F-D947-4440-A708-33D1A068AFD7}" type="pres">
      <dgm:prSet presAssocID="{E2FF0736-8D77-443B-AB82-86BD0981203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363CF8-E585-4D86-94FB-01A32112ED4E}" type="pres">
      <dgm:prSet presAssocID="{1C97FA91-57BC-45CD-AD66-9A1018204D6F}" presName="parTxOnlySpace" presStyleCnt="0"/>
      <dgm:spPr/>
    </dgm:pt>
    <dgm:pt modelId="{02E0CADA-D204-40EF-9E44-1EE2B1E9B426}" type="pres">
      <dgm:prSet presAssocID="{1BADAEA7-9554-4687-B6F8-20602BBB974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1F9C0FC-702C-4C4D-92FE-FB5047BDC489}" type="presOf" srcId="{94AF1493-A8EB-4C97-8C3D-5AAC22D58FD8}" destId="{F406D7BC-7C81-466C-9E52-20073D4AB32B}" srcOrd="0" destOrd="0" presId="urn:microsoft.com/office/officeart/2005/8/layout/chevron1"/>
    <dgm:cxn modelId="{4968BB0B-F060-467C-9809-A8789E5ED5AE}" type="presOf" srcId="{491D3B62-4419-4A10-85C7-13C5BBC4C4C3}" destId="{126FE988-0D30-460D-B198-E88F92637B6D}" srcOrd="0" destOrd="0" presId="urn:microsoft.com/office/officeart/2005/8/layout/chevron1"/>
    <dgm:cxn modelId="{90ED6B5F-36DA-461D-BFE6-AF2D90B65625}" type="presOf" srcId="{1BADAEA7-9554-4687-B6F8-20602BBB9744}" destId="{02E0CADA-D204-40EF-9E44-1EE2B1E9B426}" srcOrd="0" destOrd="0" presId="urn:microsoft.com/office/officeart/2005/8/layout/chevron1"/>
    <dgm:cxn modelId="{4DDB042C-5CE6-4788-8A46-5FAD472007EB}" srcId="{94AF1493-A8EB-4C97-8C3D-5AAC22D58FD8}" destId="{491D3B62-4419-4A10-85C7-13C5BBC4C4C3}" srcOrd="0" destOrd="0" parTransId="{952531D7-1C4A-4D88-AD7A-7F65C2F6B195}" sibTransId="{DB192166-4642-4EAA-9E69-6C8888B5C7A2}"/>
    <dgm:cxn modelId="{8611CDAF-089F-4BC5-8BB4-334E26E999EC}" srcId="{94AF1493-A8EB-4C97-8C3D-5AAC22D58FD8}" destId="{E2FF0736-8D77-443B-AB82-86BD09812032}" srcOrd="1" destOrd="0" parTransId="{2C217EA5-37B6-4A39-952F-FDEE325A8F7A}" sibTransId="{1C97FA91-57BC-45CD-AD66-9A1018204D6F}"/>
    <dgm:cxn modelId="{258178C3-3A1C-4CA9-8773-5EDA128968F3}" srcId="{94AF1493-A8EB-4C97-8C3D-5AAC22D58FD8}" destId="{1BADAEA7-9554-4687-B6F8-20602BBB9744}" srcOrd="2" destOrd="0" parTransId="{73B0E02F-D893-4E16-BC6E-A95E19C8EAA1}" sibTransId="{2DFE16F3-F655-4C49-B198-1E62533253AF}"/>
    <dgm:cxn modelId="{09367954-2CCC-4089-B2CF-D07EB52599F7}" type="presOf" srcId="{E2FF0736-8D77-443B-AB82-86BD09812032}" destId="{713E3C2F-D947-4440-A708-33D1A068AFD7}" srcOrd="0" destOrd="0" presId="urn:microsoft.com/office/officeart/2005/8/layout/chevron1"/>
    <dgm:cxn modelId="{A7B189F9-6395-46CA-91DF-0EFC59CB4CB1}" type="presParOf" srcId="{F406D7BC-7C81-466C-9E52-20073D4AB32B}" destId="{126FE988-0D30-460D-B198-E88F92637B6D}" srcOrd="0" destOrd="0" presId="urn:microsoft.com/office/officeart/2005/8/layout/chevron1"/>
    <dgm:cxn modelId="{2CC1995C-6C84-406B-A10F-A24428420D15}" type="presParOf" srcId="{F406D7BC-7C81-466C-9E52-20073D4AB32B}" destId="{08D1B1B2-9259-4F5F-9884-173E9EF88C6B}" srcOrd="1" destOrd="0" presId="urn:microsoft.com/office/officeart/2005/8/layout/chevron1"/>
    <dgm:cxn modelId="{3F9FD040-2E25-44FE-9D2D-507F9B8B834E}" type="presParOf" srcId="{F406D7BC-7C81-466C-9E52-20073D4AB32B}" destId="{713E3C2F-D947-4440-A708-33D1A068AFD7}" srcOrd="2" destOrd="0" presId="urn:microsoft.com/office/officeart/2005/8/layout/chevron1"/>
    <dgm:cxn modelId="{690048D2-D7BD-45F2-B72E-CBBDE7960125}" type="presParOf" srcId="{F406D7BC-7C81-466C-9E52-20073D4AB32B}" destId="{04363CF8-E585-4D86-94FB-01A32112ED4E}" srcOrd="3" destOrd="0" presId="urn:microsoft.com/office/officeart/2005/8/layout/chevron1"/>
    <dgm:cxn modelId="{89638F61-9283-44B3-B051-0EB2EF9B7DB1}" type="presParOf" srcId="{F406D7BC-7C81-466C-9E52-20073D4AB32B}" destId="{02E0CADA-D204-40EF-9E44-1EE2B1E9B42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D3CA5-3222-4B38-80FB-90C8F25052C6}">
      <dsp:nvSpPr>
        <dsp:cNvPr id="0" name=""/>
        <dsp:cNvSpPr/>
      </dsp:nvSpPr>
      <dsp:spPr>
        <a:xfrm>
          <a:off x="444005" y="391"/>
          <a:ext cx="2566421" cy="399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Demand site</a:t>
          </a:r>
          <a:endParaRPr lang="en-US" sz="1800" kern="1200" dirty="0"/>
        </a:p>
      </dsp:txBody>
      <dsp:txXfrm>
        <a:off x="444005" y="391"/>
        <a:ext cx="2566421" cy="399544"/>
      </dsp:txXfrm>
    </dsp:sp>
    <dsp:sp modelId="{E1961189-B679-40C1-8210-6672C92A0B75}">
      <dsp:nvSpPr>
        <dsp:cNvPr id="0" name=""/>
        <dsp:cNvSpPr/>
      </dsp:nvSpPr>
      <dsp:spPr>
        <a:xfrm>
          <a:off x="6785232" y="391"/>
          <a:ext cx="1836526" cy="39954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Supply site</a:t>
          </a:r>
          <a:endParaRPr lang="en-US" sz="1800" kern="1200" dirty="0"/>
        </a:p>
      </dsp:txBody>
      <dsp:txXfrm>
        <a:off x="6785232" y="391"/>
        <a:ext cx="1836526" cy="399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FE988-0D30-460D-B198-E88F92637B6D}">
      <dsp:nvSpPr>
        <dsp:cNvPr id="0" name=""/>
        <dsp:cNvSpPr/>
      </dsp:nvSpPr>
      <dsp:spPr>
        <a:xfrm rot="10800000">
          <a:off x="5137616" y="0"/>
          <a:ext cx="2852930" cy="42095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8" tIns="33338" rIns="100013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Input</a:t>
          </a:r>
        </a:p>
      </dsp:txBody>
      <dsp:txXfrm rot="10800000">
        <a:off x="5348093" y="0"/>
        <a:ext cx="2431976" cy="420954"/>
      </dsp:txXfrm>
    </dsp:sp>
    <dsp:sp modelId="{713E3C2F-D947-4440-A708-33D1A068AFD7}">
      <dsp:nvSpPr>
        <dsp:cNvPr id="0" name=""/>
        <dsp:cNvSpPr/>
      </dsp:nvSpPr>
      <dsp:spPr>
        <a:xfrm rot="10800000">
          <a:off x="2569978" y="0"/>
          <a:ext cx="2852930" cy="42095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8" tIns="33338" rIns="100013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Activity</a:t>
          </a:r>
        </a:p>
      </dsp:txBody>
      <dsp:txXfrm rot="10800000">
        <a:off x="2780455" y="0"/>
        <a:ext cx="2431976" cy="420954"/>
      </dsp:txXfrm>
    </dsp:sp>
    <dsp:sp modelId="{02E0CADA-D204-40EF-9E44-1EE2B1E9B426}">
      <dsp:nvSpPr>
        <dsp:cNvPr id="0" name=""/>
        <dsp:cNvSpPr/>
      </dsp:nvSpPr>
      <dsp:spPr>
        <a:xfrm rot="10800000">
          <a:off x="2341" y="0"/>
          <a:ext cx="2852930" cy="42095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8" tIns="33338" rIns="100013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Output</a:t>
          </a:r>
        </a:p>
      </dsp:txBody>
      <dsp:txXfrm rot="10800000">
        <a:off x="212818" y="0"/>
        <a:ext cx="2431976" cy="420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8851-AD99-4E35-9092-BD5020BE432D}" type="datetimeFigureOut">
              <a:rPr lang="en-US" smtClean="0"/>
              <a:pPr/>
              <a:t>04/09/2020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ไดอะแกรม 24"/>
          <p:cNvGraphicFramePr/>
          <p:nvPr>
            <p:extLst>
              <p:ext uri="{D42A27DB-BD31-4B8C-83A1-F6EECF244321}">
                <p14:modId xmlns:p14="http://schemas.microsoft.com/office/powerpoint/2010/main" val="2169628825"/>
              </p:ext>
            </p:extLst>
          </p:nvPr>
        </p:nvGraphicFramePr>
        <p:xfrm>
          <a:off x="467420" y="462808"/>
          <a:ext cx="11833224" cy="399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5947967"/>
              </p:ext>
            </p:extLst>
          </p:nvPr>
        </p:nvGraphicFramePr>
        <p:xfrm>
          <a:off x="4199112" y="964487"/>
          <a:ext cx="7992888" cy="420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1703512" y="27352"/>
            <a:ext cx="8988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ชื่อเรื่อง การพัฒนาน้ำผึ้งคุณภาพดีจากสายพันธุ์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ผึ้งบัคฟาสต์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เพื่อยกระดับเกษตรกรผู้เลี้ยงผึ้งของประเทศไทย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11620" y="1457478"/>
            <a:ext cx="2664296" cy="22553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ปีที่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เลี้ยงผึ้งนางพญาสายพันธุ์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จนสามารถวางไข่และเพิ่มประชากรผึ้งสายพันธุ์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ผสมพันธุ์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ผึ้งบัคฟาสต์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เพื่อผลิตนางพญา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ผึ้งบัคฟาสต์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สายพันธุ์แท้และสายพันธุ์ลูกผสมที่เลี้ยงในไทย และตรวจสอบพันธุกรรมของผึ้ง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73375" y="1530740"/>
            <a:ext cx="2319244" cy="19682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ปีที่ 1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ได้ประชากรผึ้งสายพันธุ์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ที่สามารถเจริญเติบโตได้ในประเทศไทย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ได้นางพญา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ผึ้งบัคฟาสต์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แท้ และประชา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การผึ้งสายพันธุ์ลูกผสม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(ลูกผสม 50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%)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7961" y="1063808"/>
            <a:ext cx="3359087" cy="29169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เกษตรกรผู้เลี้ยงผึ้ง 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ศูนย์ผึ้ง 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 แห่งในประเทศไทย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ปัญหา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การพัฒนาและคัดเลือกสายพันธุ์นางพญาขาดความต่อเนื่อง มีไม่เพียงพอกับความต้องการของเกษตรกร ทำให้เกษตรกรส่วนใหญ่เพาะพันธุ์นางพญาผึ้งเองโดยคัดเลือกจากรังผึ้งที่มีผลผลิตสูง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ประชากรหนาแน่น ในระยะยาวเกิดปัญหาเลือดชิด ประชากรผึ้งอ่อนแอ ส่งผลต่อคุณภาพของน้ำผึ้งและผลผลิตลดลง</a:t>
            </a:r>
          </a:p>
          <a:p>
            <a:r>
              <a:rPr lang="th-TH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อุป</a:t>
            </a:r>
            <a:r>
              <a:rPr lang="th-TH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สงค์</a:t>
            </a:r>
            <a:r>
              <a:rPr lang="th-TH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นางพญาสายพันธุ์ดีที่เพิ่มผลผลิตน้ำผึ้งคุณภาพดี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วิธีการเพาะเลี้ยง และผสมพันธุ์นางพญาผึ้งสายพันธุ์ลูกผสม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ได้ประชากรผึ้งที่แข็งแรง ทนทานต่อโรค และไรปรสิต</a:t>
            </a:r>
            <a:endParaRPr lang="th-TH" sz="16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594917" y="1469718"/>
            <a:ext cx="2612842" cy="53882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หัวหน้าโครงการ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ดร.ประพันธ์ ไตรย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สุทธิ์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มหาวิทยาลัยราช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อุบลราชธานี</a:t>
            </a:r>
          </a:p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งบประมาณ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ทั้งสิ้น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1,811,761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บาท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แบ่งเป็น สวก. 1,711,761 บาท และ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จาก บ. </a:t>
            </a:r>
            <a:r>
              <a:rPr lang="en-US" dirty="0" err="1">
                <a:latin typeface="TH SarabunPSK" pitchFamily="34" charset="-34"/>
                <a:cs typeface="TH SarabunPSK" pitchFamily="34" charset="-34"/>
              </a:rPr>
              <a:t>Chiangmai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Healthy Product </a:t>
            </a:r>
            <a:r>
              <a:rPr lang="en-US" dirty="0" err="1">
                <a:latin typeface="TH SarabunPSK" pitchFamily="34" charset="-34"/>
                <a:cs typeface="TH SarabunPSK" pitchFamily="34" charset="-34"/>
              </a:rPr>
              <a:t>Co.,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Ltd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รูปแบบ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in cash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จำนวน 25,000 บาท และรูปแบบ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in kind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จำนวน 75,000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บาท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เพื่อพัฒนาและคัดเลือกสายพันธุ์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ผึ้งบัคฟาสต์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ลูกผสมสายพันธุ์ดีให้มีความเหมาะสมกับสภาพพื้นที่ของประเทศไทยและสามารถเพาะเลี้ยงได้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เพื่อเพิ่มผลผลิตน้ำผึ้งคุณภาพดีของไทยจากผึ้งสายพันธุ์ลูกผสม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บัคฟาสต์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เพื่อถ่ายทอดเทคโนโลยีเกี่ยวกับการเพาะเลี้ยงนางพญาผึ้งสายพันธุ์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ลูกผสมแก่เกษตรกรให้สามารถนำไปขยายจำนวนรังได้เองในอนาคต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6" name="AutoShape 2" descr="ผลการค้นหารูปภาพสำหรับ สวก"/>
          <p:cNvSpPr>
            <a:spLocks noChangeAspect="1" noChangeArrowheads="1"/>
          </p:cNvSpPr>
          <p:nvPr/>
        </p:nvSpPr>
        <p:spPr bwMode="auto">
          <a:xfrm>
            <a:off x="1679575" y="-1036638"/>
            <a:ext cx="5715000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812393" y="3906514"/>
            <a:ext cx="2699487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ปีที่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คัดเลือก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คุณสมบัติที่ดี 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ผลผลิตน้ำผึ้งสูง เชื่อง ไม่ดุ ทนโรคและไรปรสิต ไข่ปริมาณ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มาก ปรับตัว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และหาอาหารเก่ง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วิเคราะห์คุณภาพน้ำผึ้งตามมาตรฐานผลิตภัณฑ์น้ำผึ้ง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ถ่ายทอด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เทคโนโลยีการผลิตนางพญาลูกผสม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บัคฟาสต์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4373375" y="3712805"/>
            <a:ext cx="2284053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ปีที่ 2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ผึ้งพันธุ์ลูกผสม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ผลผลิตน้ำผึ้งเพิ่มขึ้น 30%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น้ำผึ้งคุณภาพดี ผ่านเกณฑ์มาตรฐานผลิตภัณฑ์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ถ่ายทอด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เทคโนโลยีการผลิตนางพญาลูกผสม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บัคฟาสต์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ศูนย์ผึ้ง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แห่งทั่วประเทศ บริการแก่เกษตรกร อย่างน้อย 100 ราย และกรมทหารพรานที่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23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405553" y="4221088"/>
            <a:ext cx="3371815" cy="23391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บ. </a:t>
            </a:r>
            <a:r>
              <a:rPr lang="en-US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Chiangmai</a:t>
            </a:r>
            <a:r>
              <a:rPr lang="en-US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Healthy Product </a:t>
            </a:r>
            <a:r>
              <a:rPr lang="en-US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Co.,</a:t>
            </a:r>
            <a:r>
              <a:rPr lang="en-US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Ltd</a:t>
            </a:r>
            <a:endParaRPr lang="th-TH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ปัญหา ฝ่ายส่งเสริมการเกษตรของบริษัทฯ ยังขาดผึ้งสายพันธุ์ดีเพื่อจำหน่ายให้เกษตรกรเพาะเลี้ยง</a:t>
            </a:r>
          </a:p>
          <a:p>
            <a:r>
              <a:rPr lang="th-TH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นางพญาสายพันธุ์ดีที่เพิ่มผลผลิตน้ำผึ้งคุณภาพดี</a:t>
            </a:r>
          </a:p>
          <a:p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วิธีการ</a:t>
            </a:r>
            <a:r>
              <a:rPr lang="th-TH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เพาะเลี้ยง และผสมพันธุ์นางพญาผึ้งสายพันธุ์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ลูกผสม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นางพญาผึ้งสายพันธุ์ดี จำหน่ายปีละไม่น้อยกว่า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200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ตัว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น้ำผึ้งคุณภาพดี</a:t>
            </a:r>
            <a:r>
              <a:rPr lang="th-TH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ผ่านเกณฑ์มาตรฐาน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จากเกษตรกรที่นำมาจำหน่ายให้กับบริษัท</a:t>
            </a:r>
            <a:endParaRPr lang="th-TH" sz="16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4" name="Left Arrow 28"/>
          <p:cNvSpPr/>
          <p:nvPr/>
        </p:nvSpPr>
        <p:spPr>
          <a:xfrm>
            <a:off x="9273054" y="2509023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Arrow 28"/>
          <p:cNvSpPr/>
          <p:nvPr/>
        </p:nvSpPr>
        <p:spPr>
          <a:xfrm>
            <a:off x="9271457" y="4898782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Arrow 28"/>
          <p:cNvSpPr/>
          <p:nvPr/>
        </p:nvSpPr>
        <p:spPr>
          <a:xfrm>
            <a:off x="6439015" y="2421492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Arrow 28"/>
          <p:cNvSpPr/>
          <p:nvPr/>
        </p:nvSpPr>
        <p:spPr>
          <a:xfrm>
            <a:off x="6437455" y="4687493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ตัวเชื่อมต่อตรง 17"/>
          <p:cNvCxnSpPr>
            <a:stCxn id="26" idx="1"/>
          </p:cNvCxnSpPr>
          <p:nvPr/>
        </p:nvCxnSpPr>
        <p:spPr>
          <a:xfrm flipH="1">
            <a:off x="4079776" y="5143966"/>
            <a:ext cx="293599" cy="42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 flipV="1">
            <a:off x="4079776" y="2670925"/>
            <a:ext cx="0" cy="24772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flipH="1">
            <a:off x="3777368" y="2670925"/>
            <a:ext cx="3024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 flipH="1">
            <a:off x="3777368" y="4687493"/>
            <a:ext cx="3127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 flipH="1">
            <a:off x="3777368" y="2276872"/>
            <a:ext cx="5960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 flipH="1">
            <a:off x="3928572" y="3212976"/>
            <a:ext cx="4448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3928572" y="3212976"/>
            <a:ext cx="5160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 flipH="1">
            <a:off x="3767048" y="5661248"/>
            <a:ext cx="1666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502</Words>
  <Application>Microsoft Office PowerPoint</Application>
  <PresentationFormat>แบบจอกว้าง</PresentationFormat>
  <Paragraphs>42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SarabunPSK</vt:lpstr>
      <vt:lpstr>Office Theme</vt:lpstr>
      <vt:lpstr>งานนำเสนอ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kanokwan</dc:creator>
  <cp:lastModifiedBy>Noppawut Pongboon</cp:lastModifiedBy>
  <cp:revision>49</cp:revision>
  <cp:lastPrinted>2018-07-03T10:25:01Z</cp:lastPrinted>
  <dcterms:created xsi:type="dcterms:W3CDTF">2017-10-06T03:36:45Z</dcterms:created>
  <dcterms:modified xsi:type="dcterms:W3CDTF">2020-04-09T10:09:40Z</dcterms:modified>
</cp:coreProperties>
</file>